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26" r:id="rId2"/>
    <p:sldId id="256" r:id="rId3"/>
    <p:sldId id="328" r:id="rId4"/>
    <p:sldId id="257" r:id="rId5"/>
    <p:sldId id="327" r:id="rId6"/>
    <p:sldId id="258" r:id="rId7"/>
    <p:sldId id="259" r:id="rId8"/>
    <p:sldId id="261" r:id="rId9"/>
    <p:sldId id="262" r:id="rId10"/>
    <p:sldId id="263" r:id="rId11"/>
    <p:sldId id="264" r:id="rId12"/>
    <p:sldId id="267" r:id="rId13"/>
    <p:sldId id="269" r:id="rId14"/>
    <p:sldId id="28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2" r:id="rId24"/>
    <p:sldId id="283" r:id="rId25"/>
    <p:sldId id="284" r:id="rId26"/>
    <p:sldId id="285" r:id="rId27"/>
    <p:sldId id="286" r:id="rId28"/>
    <p:sldId id="287" r:id="rId29"/>
    <p:sldId id="292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11" r:id="rId51"/>
    <p:sldId id="309" r:id="rId52"/>
    <p:sldId id="310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1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4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8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2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95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01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39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6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33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27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9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26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5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93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42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90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73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4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7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7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91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2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77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605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6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7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64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5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7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412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2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979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075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06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99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43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13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500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90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13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15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820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61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59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323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764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65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5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82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3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065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581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685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142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83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166335" y="363569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 smtClean="0"/>
              <a:t>C ++ Programming</a:t>
            </a:r>
            <a:endParaRPr lang="en-US" sz="6036" dirty="0"/>
          </a:p>
        </p:txBody>
      </p:sp>
    </p:spTree>
    <p:extLst>
      <p:ext uri="{BB962C8B-B14F-4D97-AF65-F5344CB8AC3E}">
        <p14:creationId xmlns:p14="http://schemas.microsoft.com/office/powerpoint/2010/main" val="29287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172247" y="328970"/>
            <a:ext cx="61530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36.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으로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홀수, 짝수 찾기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359" y="2832999"/>
            <a:ext cx="5648325" cy="2895600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7944465" y="2483938"/>
            <a:ext cx="6074629" cy="4285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s</a:t>
            </a:r>
            <a:r>
              <a:rPr lang="en-US" sz="1250" dirty="0" smtClean="0"/>
              <a:t>tring </a:t>
            </a:r>
            <a:r>
              <a:rPr lang="en-US" sz="1250" dirty="0" err="1" smtClean="0"/>
              <a:t>str</a:t>
            </a:r>
            <a:r>
              <a:rPr lang="en-US" sz="1250" dirty="0" smtClean="0"/>
              <a:t>;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 smtClean="0"/>
              <a:t>int</a:t>
            </a:r>
            <a:r>
              <a:rPr lang="en-US" sz="1250" dirty="0" smtClean="0"/>
              <a:t> data[10] = {5, 19, 76, 3, 10, 89, 54, 43, 2, 17};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 smtClean="0"/>
              <a:t>int</a:t>
            </a:r>
            <a:r>
              <a:rPr lang="en-US" sz="1250" dirty="0" smtClean="0"/>
              <a:t> size = </a:t>
            </a:r>
            <a:r>
              <a:rPr lang="en-US" sz="1250" dirty="0" err="1" smtClean="0"/>
              <a:t>sizeof</a:t>
            </a:r>
            <a:r>
              <a:rPr lang="en-US" sz="1250" dirty="0" smtClean="0"/>
              <a:t>(data) / </a:t>
            </a:r>
            <a:r>
              <a:rPr lang="en-US" sz="1250" dirty="0" err="1" smtClean="0"/>
              <a:t>sizeof</a:t>
            </a:r>
            <a:r>
              <a:rPr lang="en-US" sz="1250" dirty="0" smtClean="0"/>
              <a:t>(</a:t>
            </a:r>
            <a:r>
              <a:rPr lang="en-US" sz="1250" dirty="0" err="1" smtClean="0"/>
              <a:t>int</a:t>
            </a:r>
            <a:r>
              <a:rPr lang="en-US" sz="1250" dirty="0" smtClean="0"/>
              <a:t>); // data</a:t>
            </a:r>
            <a:r>
              <a:rPr lang="ko-KR" altLang="en-US" sz="1250" dirty="0" smtClean="0"/>
              <a:t>배열에 대한 개수 구하기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 smtClean="0"/>
              <a:t>Int</a:t>
            </a:r>
            <a:r>
              <a:rPr lang="en-US" sz="1250" dirty="0" smtClean="0"/>
              <a:t> </a:t>
            </a:r>
            <a:r>
              <a:rPr lang="ko-KR" altLang="en-US" sz="1250" dirty="0" err="1" smtClean="0"/>
              <a:t>춧</a:t>
            </a:r>
            <a:r>
              <a:rPr lang="en-US" sz="1250" dirty="0" smtClean="0"/>
              <a:t> = 0;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For(</a:t>
            </a:r>
            <a:r>
              <a:rPr lang="en-US" sz="1250" dirty="0" err="1" smtClean="0"/>
              <a:t>int</a:t>
            </a:r>
            <a:r>
              <a:rPr lang="en-US" sz="1250" dirty="0" smtClean="0"/>
              <a:t> I = 0 ; I &lt; size ; I ++){ // data</a:t>
            </a:r>
            <a:r>
              <a:rPr lang="ko-KR" altLang="en-US" sz="1250" dirty="0" smtClean="0"/>
              <a:t>의 개수까지만 </a:t>
            </a:r>
            <a:r>
              <a:rPr lang="ko-KR" altLang="en-US" sz="1250" dirty="0" err="1" smtClean="0"/>
              <a:t>반복문이</a:t>
            </a:r>
            <a:r>
              <a:rPr lang="ko-KR" altLang="en-US" sz="1250" dirty="0" smtClean="0"/>
              <a:t> </a:t>
            </a:r>
            <a:r>
              <a:rPr lang="ko-KR" altLang="en-US" sz="1250" dirty="0" err="1" smtClean="0"/>
              <a:t>실행이된다</a:t>
            </a:r>
            <a:r>
              <a:rPr lang="en-US" altLang="ko-KR" sz="1250" dirty="0" smtClean="0"/>
              <a:t>.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if(data[</a:t>
            </a:r>
            <a:r>
              <a:rPr lang="en-US" sz="1250" dirty="0" err="1" smtClean="0"/>
              <a:t>i</a:t>
            </a:r>
            <a:r>
              <a:rPr lang="en-US" sz="1250" dirty="0" smtClean="0"/>
              <a:t>] % 2 == 0 ) //</a:t>
            </a:r>
            <a:r>
              <a:rPr lang="ko-KR" altLang="en-US" sz="1250" dirty="0" smtClean="0"/>
              <a:t>배열에서 짝수인 부분이 있으면 짝수 출력 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</a:t>
            </a:r>
            <a:r>
              <a:rPr lang="en-US" sz="1250" dirty="0" err="1" smtClean="0"/>
              <a:t>cout</a:t>
            </a:r>
            <a:r>
              <a:rPr lang="en-US" sz="1250" dirty="0"/>
              <a:t> </a:t>
            </a:r>
            <a:r>
              <a:rPr lang="en-US" sz="1250" dirty="0" smtClean="0"/>
              <a:t>&lt;&lt; “</a:t>
            </a:r>
            <a:r>
              <a:rPr lang="ko-KR" altLang="en-US" sz="1250" dirty="0" smtClean="0"/>
              <a:t>짝수</a:t>
            </a:r>
            <a:r>
              <a:rPr lang="en-US" sz="1250" dirty="0" smtClean="0"/>
              <a:t>” &lt;&lt; </a:t>
            </a:r>
            <a:r>
              <a:rPr lang="en-US" sz="1250" dirty="0" err="1" smtClean="0"/>
              <a:t>endl</a:t>
            </a:r>
            <a:r>
              <a:rPr lang="en-US" sz="1250" dirty="0" smtClean="0"/>
              <a:t>;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else	//</a:t>
            </a:r>
            <a:r>
              <a:rPr lang="ko-KR" altLang="en-US" sz="1250" dirty="0" smtClean="0"/>
              <a:t>배열에서 짝수가 아니면 홀수 출력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</a:t>
            </a:r>
            <a:r>
              <a:rPr lang="en-US" sz="1250" dirty="0" err="1" smtClean="0"/>
              <a:t>cout</a:t>
            </a:r>
            <a:r>
              <a:rPr lang="en-US" sz="1250" dirty="0" smtClean="0"/>
              <a:t> &lt;&lt; “</a:t>
            </a:r>
            <a:r>
              <a:rPr lang="ko-KR" altLang="en-US" sz="1250" dirty="0" smtClean="0"/>
              <a:t>홀수</a:t>
            </a:r>
            <a:r>
              <a:rPr lang="en-US" altLang="ko-KR" sz="1250" dirty="0" smtClean="0"/>
              <a:t>“ &lt;&lt; </a:t>
            </a:r>
            <a:r>
              <a:rPr lang="en-US" altLang="ko-KR" sz="1250" dirty="0" err="1" smtClean="0"/>
              <a:t>endl</a:t>
            </a:r>
            <a:r>
              <a:rPr lang="en-US" altLang="ko-KR" sz="1250" dirty="0" smtClean="0"/>
              <a:t>;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503414" y="511946"/>
            <a:ext cx="87263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선택문(Switch-Case-Default)</a:t>
            </a:r>
            <a:endParaRPr lang="en-US" sz="306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349" y="2592309"/>
            <a:ext cx="3411022" cy="3411022"/>
          </a:xfrm>
          <a:prstGeom prst="rect">
            <a:avLst/>
          </a:prstGeom>
        </p:spPr>
      </p:pic>
      <p:sp>
        <p:nvSpPr>
          <p:cNvPr id="26" name="Text 3"/>
          <p:cNvSpPr/>
          <p:nvPr/>
        </p:nvSpPr>
        <p:spPr>
          <a:xfrm>
            <a:off x="7108723" y="2155287"/>
            <a:ext cx="6074629" cy="4285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 smtClean="0"/>
              <a:t>int</a:t>
            </a:r>
            <a:r>
              <a:rPr lang="en-US" sz="1250" dirty="0" smtClean="0"/>
              <a:t> </a:t>
            </a:r>
            <a:r>
              <a:rPr lang="en-US" sz="1250" dirty="0" err="1" smtClean="0"/>
              <a:t>num</a:t>
            </a:r>
            <a:r>
              <a:rPr lang="en-US" sz="1250" dirty="0" smtClean="0"/>
              <a:t> = 3;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switch(</a:t>
            </a:r>
            <a:r>
              <a:rPr lang="en-US" sz="1250" dirty="0" err="1" smtClean="0"/>
              <a:t>num</a:t>
            </a:r>
            <a:r>
              <a:rPr lang="en-US" sz="1250" dirty="0" smtClean="0"/>
              <a:t>){ // </a:t>
            </a:r>
            <a:r>
              <a:rPr lang="en-US" sz="1250" dirty="0" err="1" smtClean="0"/>
              <a:t>num</a:t>
            </a:r>
            <a:r>
              <a:rPr lang="en-US" sz="1250" dirty="0" smtClean="0"/>
              <a:t> = 3 </a:t>
            </a:r>
            <a:r>
              <a:rPr lang="ko-KR" altLang="en-US" sz="1250" dirty="0" smtClean="0"/>
              <a:t>즉</a:t>
            </a:r>
            <a:r>
              <a:rPr lang="en-US" altLang="ko-KR" sz="1250" dirty="0" smtClean="0"/>
              <a:t>, case 3</a:t>
            </a:r>
            <a:r>
              <a:rPr lang="ko-KR" altLang="en-US" sz="1250" dirty="0" smtClean="0"/>
              <a:t>이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case 1: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case 2: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case 3: // </a:t>
            </a:r>
            <a:r>
              <a:rPr lang="ko-KR" altLang="en-US" sz="1250" dirty="0" smtClean="0"/>
              <a:t>실행</a:t>
            </a:r>
            <a:endParaRPr lang="en-US" altLang="ko-KR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	break; // break</a:t>
            </a:r>
            <a:r>
              <a:rPr lang="ko-KR" altLang="en-US" sz="1250" dirty="0" smtClean="0"/>
              <a:t>가 다음 라인을 통해 조건 선택이 수행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default: // </a:t>
            </a:r>
            <a:r>
              <a:rPr lang="ko-KR" altLang="en-US" sz="1250" dirty="0" smtClean="0"/>
              <a:t>맞는 조건이 없다면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break;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05501" y="603171"/>
            <a:ext cx="9095542" cy="685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순환문(while, continue, 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break, do-while)</a:t>
            </a:r>
            <a:endParaRPr lang="en-US" sz="3060" dirty="0"/>
          </a:p>
        </p:txBody>
      </p:sp>
      <p:sp>
        <p:nvSpPr>
          <p:cNvPr id="35" name="Text 3"/>
          <p:cNvSpPr/>
          <p:nvPr/>
        </p:nvSpPr>
        <p:spPr>
          <a:xfrm>
            <a:off x="1877962" y="2353917"/>
            <a:ext cx="6074629" cy="4285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while(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for(</a:t>
            </a:r>
            <a:r>
              <a:rPr lang="ko-KR" altLang="en-US" sz="1250" dirty="0" err="1" smtClean="0"/>
              <a:t>초기식</a:t>
            </a:r>
            <a:r>
              <a:rPr lang="ko-KR" altLang="en-US" sz="1250" dirty="0" smtClean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조건식</a:t>
            </a:r>
            <a:r>
              <a:rPr lang="en-US" altLang="ko-KR" sz="1250" dirty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증감식</a:t>
            </a:r>
            <a:r>
              <a:rPr lang="en-US" altLang="ko-KR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	break; // for</a:t>
            </a:r>
            <a:r>
              <a:rPr lang="ko-KR" altLang="en-US" sz="1250" dirty="0" smtClean="0"/>
              <a:t>문 종료</a:t>
            </a:r>
            <a:endParaRPr lang="en-US" altLang="ko-KR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} 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if (</a:t>
            </a:r>
            <a:r>
              <a:rPr lang="ko-KR" altLang="en-US" sz="1250" dirty="0" err="1" smtClean="0"/>
              <a:t>조건식</a:t>
            </a:r>
            <a:r>
              <a:rPr lang="en-US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continue; // while</a:t>
            </a:r>
            <a:r>
              <a:rPr lang="ko-KR" altLang="en-US" sz="1250" dirty="0" smtClean="0"/>
              <a:t>문 다시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}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  <p:sp>
        <p:nvSpPr>
          <p:cNvPr id="36" name="Text 3"/>
          <p:cNvSpPr/>
          <p:nvPr/>
        </p:nvSpPr>
        <p:spPr>
          <a:xfrm>
            <a:off x="7492182" y="2351298"/>
            <a:ext cx="6074629" cy="4285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//</a:t>
            </a:r>
            <a:r>
              <a:rPr lang="en-US" sz="1250" dirty="0" err="1" smtClean="0"/>
              <a:t>do~while</a:t>
            </a:r>
            <a:r>
              <a:rPr lang="ko-KR" altLang="en-US" sz="1250" dirty="0" smtClean="0"/>
              <a:t>은 최소 한 번은 실행된다</a:t>
            </a:r>
            <a:r>
              <a:rPr lang="en-US" altLang="ko-KR" sz="1250" dirty="0" smtClean="0"/>
              <a:t>.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Do</a:t>
            </a:r>
            <a:r>
              <a:rPr lang="en-US" altLang="ko-KR" sz="1250" dirty="0" smtClean="0"/>
              <a:t>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for(</a:t>
            </a:r>
            <a:r>
              <a:rPr lang="ko-KR" altLang="en-US" sz="1250" dirty="0" err="1" smtClean="0"/>
              <a:t>초기식</a:t>
            </a:r>
            <a:r>
              <a:rPr lang="ko-KR" altLang="en-US" sz="1250" dirty="0" smtClean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조건식</a:t>
            </a:r>
            <a:r>
              <a:rPr lang="en-US" altLang="ko-KR" sz="1250" dirty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증감식</a:t>
            </a:r>
            <a:r>
              <a:rPr lang="en-US" altLang="ko-KR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	break; // for</a:t>
            </a:r>
            <a:r>
              <a:rPr lang="ko-KR" altLang="en-US" sz="1250" dirty="0" smtClean="0"/>
              <a:t>문 종료</a:t>
            </a:r>
            <a:endParaRPr lang="en-US" altLang="ko-KR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} 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if (</a:t>
            </a:r>
            <a:r>
              <a:rPr lang="ko-KR" altLang="en-US" sz="1250" dirty="0" err="1" smtClean="0"/>
              <a:t>조건식</a:t>
            </a:r>
            <a:r>
              <a:rPr lang="en-US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continue; // while</a:t>
            </a:r>
            <a:r>
              <a:rPr lang="ko-KR" altLang="en-US" sz="1250" dirty="0" smtClean="0"/>
              <a:t>문 다시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}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}while(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2) //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</a:t>
            </a:r>
            <a:r>
              <a:rPr lang="ko-KR" altLang="en-US" sz="1250" dirty="0" smtClean="0"/>
              <a:t>가 </a:t>
            </a:r>
            <a:r>
              <a:rPr lang="en-US" altLang="ko-KR" sz="1250" dirty="0" smtClean="0"/>
              <a:t>false </a:t>
            </a:r>
            <a:r>
              <a:rPr lang="ko-KR" altLang="en-US" sz="1250" dirty="0" smtClean="0"/>
              <a:t>이므로 </a:t>
            </a:r>
            <a:r>
              <a:rPr lang="en-US" altLang="ko-KR" sz="1250" dirty="0" err="1" smtClean="0"/>
              <a:t>do~while</a:t>
            </a:r>
            <a:r>
              <a:rPr lang="ko-KR" altLang="en-US" sz="1250" dirty="0" smtClean="0"/>
              <a:t>문 종료</a:t>
            </a:r>
            <a:endParaRPr lang="en-US" sz="125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877962" y="2267101"/>
            <a:ext cx="358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조건식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일 경우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492182" y="2272783"/>
            <a:ext cx="358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조건식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false </a:t>
            </a:r>
            <a:r>
              <a:rPr lang="ko-KR" altLang="en-US" dirty="0" smtClean="0"/>
              <a:t>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967208" y="0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구구단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15단 출력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277" y="1147501"/>
            <a:ext cx="5435923" cy="38921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815" y="1234773"/>
            <a:ext cx="2633191" cy="396173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878473" y="29994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8473" y="25254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1" name="Shape 2"/>
          <p:cNvSpPr/>
          <p:nvPr/>
        </p:nvSpPr>
        <p:spPr>
          <a:xfrm>
            <a:off x="1623705" y="6081842"/>
            <a:ext cx="11382989" cy="1331365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단 출력 </a:t>
            </a:r>
            <a:r>
              <a:rPr lang="en-US" altLang="ko-KR" sz="1230" b="1" dirty="0" smtClean="0">
                <a:latin typeface="PT Sans"/>
              </a:rPr>
              <a:t>-&gt; offset : 0 -&gt;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실행</a:t>
            </a:r>
            <a:r>
              <a:rPr lang="en-US" altLang="ko-KR" sz="1230" b="1" dirty="0" smtClean="0">
                <a:latin typeface="PT Sans"/>
              </a:rPr>
              <a:t>x 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이후 </a:t>
            </a:r>
            <a:r>
              <a:rPr lang="en-US" altLang="ko-KR" sz="1230" b="1" dirty="0" smtClean="0">
                <a:latin typeface="PT Sans"/>
              </a:rPr>
              <a:t>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1 -&gt;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2 -&gt;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5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6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7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3 -&gt;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3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8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,9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,10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11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4 -&gt;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12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i</a:t>
            </a:r>
            <a:r>
              <a:rPr lang="ko-KR" altLang="en-US" sz="1230" b="1" dirty="0" smtClean="0">
                <a:latin typeface="PT Sans"/>
              </a:rPr>
              <a:t>는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이므로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종료</a:t>
            </a:r>
            <a:endParaRPr lang="en-US" altLang="ko-KR" sz="1230" b="1" dirty="0" smtClean="0"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720880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피보나치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수열 출력</a:t>
            </a:r>
            <a:endParaRPr lang="en-US" sz="3060" dirty="0"/>
          </a:p>
        </p:txBody>
      </p:sp>
      <p:sp>
        <p:nvSpPr>
          <p:cNvPr id="21" name="오른쪽 화살표 20"/>
          <p:cNvSpPr/>
          <p:nvPr/>
        </p:nvSpPr>
        <p:spPr>
          <a:xfrm>
            <a:off x="6756918" y="289473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756918" y="242065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018" y="1968942"/>
            <a:ext cx="2765259" cy="1998528"/>
          </a:xfrm>
          <a:prstGeom prst="rect">
            <a:avLst/>
          </a:prstGeom>
        </p:spPr>
      </p:pic>
      <p:sp>
        <p:nvSpPr>
          <p:cNvPr id="24" name="Shape 2"/>
          <p:cNvSpPr/>
          <p:nvPr/>
        </p:nvSpPr>
        <p:spPr>
          <a:xfrm>
            <a:off x="4193356" y="5523117"/>
            <a:ext cx="571894" cy="5775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3"/>
          <p:cNvSpPr/>
          <p:nvPr/>
        </p:nvSpPr>
        <p:spPr>
          <a:xfrm>
            <a:off x="4422171" y="5545888"/>
            <a:ext cx="11275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26" name="Shape 7"/>
          <p:cNvSpPr/>
          <p:nvPr/>
        </p:nvSpPr>
        <p:spPr>
          <a:xfrm>
            <a:off x="4190681" y="6477361"/>
            <a:ext cx="574570" cy="5529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7" name="Text 8"/>
          <p:cNvSpPr/>
          <p:nvPr/>
        </p:nvSpPr>
        <p:spPr>
          <a:xfrm>
            <a:off x="4426397" y="6491280"/>
            <a:ext cx="16168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28" name="Shape 12"/>
          <p:cNvSpPr/>
          <p:nvPr/>
        </p:nvSpPr>
        <p:spPr>
          <a:xfrm>
            <a:off x="4196031" y="7383866"/>
            <a:ext cx="569220" cy="5778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9" name="Text 13"/>
          <p:cNvSpPr/>
          <p:nvPr/>
        </p:nvSpPr>
        <p:spPr>
          <a:xfrm>
            <a:off x="4424042" y="7430102"/>
            <a:ext cx="16633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30" name="TextBox 29"/>
          <p:cNvSpPr txBox="1"/>
          <p:nvPr/>
        </p:nvSpPr>
        <p:spPr>
          <a:xfrm>
            <a:off x="5233975" y="5617766"/>
            <a:ext cx="46718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0, n = 0, t = 0 </a:t>
            </a:r>
            <a:r>
              <a:rPr lang="ko-KR" altLang="en-US" sz="1300" dirty="0" smtClean="0"/>
              <a:t>으로 초기화 후 피보나치 수열을 </a:t>
            </a:r>
            <a:r>
              <a:rPr lang="en-US" altLang="ko-KR" sz="1300" dirty="0" smtClean="0"/>
              <a:t>9</a:t>
            </a:r>
            <a:r>
              <a:rPr lang="ko-KR" altLang="en-US" sz="1300" dirty="0" smtClean="0"/>
              <a:t>열 까지 출력 하는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반복문</a:t>
            </a:r>
            <a:r>
              <a:rPr lang="ko-KR" altLang="en-US" sz="1300" dirty="0" smtClean="0"/>
              <a:t> 입력</a:t>
            </a:r>
            <a:endParaRPr lang="ko-KR" altLang="en-US" sz="1300" dirty="0"/>
          </a:p>
        </p:txBody>
      </p:sp>
      <p:sp>
        <p:nvSpPr>
          <p:cNvPr id="31" name="TextBox 30"/>
          <p:cNvSpPr txBox="1"/>
          <p:nvPr/>
        </p:nvSpPr>
        <p:spPr>
          <a:xfrm>
            <a:off x="5233975" y="6432610"/>
            <a:ext cx="46718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</a:t>
            </a:r>
            <a:r>
              <a:rPr lang="ko-KR" altLang="en-US" sz="1300" dirty="0" smtClean="0"/>
              <a:t>을 통해 이전 값을 초기화 후 </a:t>
            </a:r>
            <a:r>
              <a:rPr lang="en-US" altLang="ko-KR" sz="1300" dirty="0" smtClean="0"/>
              <a:t> n = 1 </a:t>
            </a:r>
            <a:r>
              <a:rPr lang="ko-KR" altLang="en-US" sz="1300" dirty="0" smtClean="0"/>
              <a:t>을 통해 현재 값을 초기화 이후 </a:t>
            </a:r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반복문을</a:t>
            </a:r>
            <a:r>
              <a:rPr lang="ko-KR" altLang="en-US" sz="1300" dirty="0" smtClean="0"/>
              <a:t> 통해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보다 작거나 같을 때 까지 각 항을 반복 수행</a:t>
            </a:r>
            <a:endParaRPr lang="ko-KR" altLang="en-US" sz="1300" dirty="0"/>
          </a:p>
        </p:txBody>
      </p:sp>
      <p:sp>
        <p:nvSpPr>
          <p:cNvPr id="32" name="TextBox 31"/>
          <p:cNvSpPr txBox="1"/>
          <p:nvPr/>
        </p:nvSpPr>
        <p:spPr>
          <a:xfrm>
            <a:off x="5233975" y="7332651"/>
            <a:ext cx="46027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현재 값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을 출력 후 </a:t>
            </a:r>
            <a:r>
              <a:rPr lang="en-US" altLang="ko-KR" sz="1300" dirty="0" smtClean="0"/>
              <a:t>t = n </a:t>
            </a:r>
            <a:r>
              <a:rPr lang="ko-KR" altLang="en-US" sz="1300" dirty="0" smtClean="0"/>
              <a:t>을 통해 </a:t>
            </a:r>
            <a:r>
              <a:rPr lang="ko-KR" altLang="en-US" sz="1300" dirty="0" err="1" smtClean="0"/>
              <a:t>현재값을</a:t>
            </a:r>
            <a:r>
              <a:rPr lang="ko-KR" altLang="en-US" sz="1300" dirty="0" smtClean="0"/>
              <a:t> 저장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그 후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값을 다음 피보나치 값을 계산 한 후 </a:t>
            </a:r>
            <a:r>
              <a:rPr lang="en-US" altLang="ko-KR" sz="1300" dirty="0" smtClean="0"/>
              <a:t>p = t</a:t>
            </a:r>
            <a:r>
              <a:rPr lang="ko-KR" altLang="en-US" sz="1300" dirty="0" smtClean="0"/>
              <a:t>를 통해 이전 값을 대입</a:t>
            </a:r>
            <a:endParaRPr lang="en-US" altLang="ko-KR" sz="1300" dirty="0" smtClean="0"/>
          </a:p>
          <a:p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반복문이</a:t>
            </a:r>
            <a:r>
              <a:rPr lang="ko-KR" altLang="en-US" sz="1300" dirty="0" smtClean="0"/>
              <a:t> 끝난 후 </a:t>
            </a:r>
            <a:r>
              <a:rPr lang="en-US" altLang="ko-KR" sz="1300" dirty="0" err="1" smtClean="0"/>
              <a:t>cout</a:t>
            </a:r>
            <a:r>
              <a:rPr lang="en-US" altLang="ko-KR" sz="1300" dirty="0" smtClean="0"/>
              <a:t> &lt;&lt; </a:t>
            </a:r>
            <a:r>
              <a:rPr lang="en-US" altLang="ko-KR" sz="1300" dirty="0" err="1" smtClean="0"/>
              <a:t>endl</a:t>
            </a:r>
            <a:r>
              <a:rPr lang="en-US" altLang="ko-KR" sz="1300" dirty="0" smtClean="0"/>
              <a:t>;</a:t>
            </a:r>
            <a:endParaRPr lang="ko-KR" altLang="en-US" sz="1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609" y="1172563"/>
            <a:ext cx="4819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0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42. </a:t>
            </a:r>
            <a:r>
              <a:rPr lang="ko-KR" alt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피라미드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출력</a:t>
            </a:r>
            <a:endParaRPr lang="en-US" sz="3060" dirty="0"/>
          </a:p>
        </p:txBody>
      </p:sp>
      <p:sp>
        <p:nvSpPr>
          <p:cNvPr id="22" name="오른쪽 화살표 21"/>
          <p:cNvSpPr/>
          <p:nvPr/>
        </p:nvSpPr>
        <p:spPr>
          <a:xfrm>
            <a:off x="6683714" y="32279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683714" y="27538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250" y="2472291"/>
            <a:ext cx="3211376" cy="1700140"/>
          </a:xfrm>
          <a:prstGeom prst="rect">
            <a:avLst/>
          </a:prstGeom>
        </p:spPr>
      </p:pic>
      <p:sp>
        <p:nvSpPr>
          <p:cNvPr id="25" name="Shape 2"/>
          <p:cNvSpPr/>
          <p:nvPr/>
        </p:nvSpPr>
        <p:spPr>
          <a:xfrm>
            <a:off x="1522439" y="5710489"/>
            <a:ext cx="5792761" cy="162987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630" b="1" dirty="0" smtClean="0">
                <a:latin typeface="PT Sans"/>
              </a:rPr>
              <a:t>1)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는 별을 출력 할 단을 의미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2) K </a:t>
            </a:r>
            <a:r>
              <a:rPr lang="ko-KR" altLang="en-US" sz="1630" b="1" dirty="0" smtClean="0">
                <a:latin typeface="PT Sans"/>
              </a:rPr>
              <a:t>는 공백을 의미 하며</a:t>
            </a:r>
            <a:r>
              <a:rPr lang="en-US" altLang="ko-KR" sz="1630" b="1" dirty="0" smtClean="0">
                <a:latin typeface="PT Sans"/>
              </a:rPr>
              <a:t>, offset –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만큼 공백을 출력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3) j </a:t>
            </a:r>
            <a:r>
              <a:rPr lang="ko-KR" altLang="en-US" sz="1630" b="1" dirty="0" smtClean="0">
                <a:latin typeface="PT Sans"/>
              </a:rPr>
              <a:t>는 </a:t>
            </a:r>
            <a:r>
              <a:rPr lang="en-US" altLang="ko-KR" sz="1630" b="1" dirty="0" smtClean="0">
                <a:latin typeface="PT Sans"/>
              </a:rPr>
              <a:t>* </a:t>
            </a:r>
            <a:r>
              <a:rPr lang="ko-KR" altLang="en-US" sz="1630" b="1" dirty="0" smtClean="0">
                <a:latin typeface="PT Sans"/>
              </a:rPr>
              <a:t>출력 개수를 의미하며</a:t>
            </a:r>
            <a:r>
              <a:rPr lang="en-US" altLang="ko-KR" sz="1630" b="1" dirty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출력이 될 때 마다 </a:t>
            </a:r>
            <a:r>
              <a:rPr lang="en-US" altLang="ko-KR" sz="1630" b="1" dirty="0" smtClean="0">
                <a:latin typeface="PT Sans"/>
              </a:rPr>
              <a:t>j ++ </a:t>
            </a:r>
          </a:p>
          <a:p>
            <a:r>
              <a:rPr lang="en-US" altLang="ko-KR" sz="1630" b="1" dirty="0" smtClean="0">
                <a:latin typeface="PT Sans"/>
              </a:rPr>
              <a:t>4)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err="1" smtClean="0">
                <a:latin typeface="PT Sans"/>
              </a:rPr>
              <a:t>반복문이</a:t>
            </a:r>
            <a:r>
              <a:rPr lang="ko-KR" altLang="en-US" sz="1630" b="1" dirty="0" smtClean="0">
                <a:latin typeface="PT Sans"/>
              </a:rPr>
              <a:t> 끝날 때 마다 </a:t>
            </a:r>
            <a:r>
              <a:rPr lang="en-US" altLang="ko-KR" sz="1630" b="1" dirty="0" err="1" smtClean="0">
                <a:latin typeface="PT Sans"/>
              </a:rPr>
              <a:t>cout</a:t>
            </a:r>
            <a:r>
              <a:rPr lang="en-US" altLang="ko-KR" sz="1630" b="1" dirty="0" smtClean="0">
                <a:latin typeface="PT Sans"/>
              </a:rPr>
              <a:t> &lt;&lt; </a:t>
            </a:r>
            <a:r>
              <a:rPr lang="en-US" altLang="ko-KR" sz="1630" b="1" dirty="0" err="1" smtClean="0">
                <a:latin typeface="PT Sans"/>
              </a:rPr>
              <a:t>endl</a:t>
            </a:r>
            <a:r>
              <a:rPr lang="en-US" altLang="ko-KR" sz="1630" b="1" dirty="0" smtClean="0">
                <a:latin typeface="PT Sans"/>
              </a:rPr>
              <a:t>; </a:t>
            </a:r>
            <a:r>
              <a:rPr lang="ko-KR" altLang="en-US" sz="1630" b="1" dirty="0" smtClean="0">
                <a:latin typeface="PT Sans"/>
              </a:rPr>
              <a:t>을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하며 다음 행으로 </a:t>
            </a:r>
            <a:r>
              <a:rPr lang="en-US" altLang="ko-KR" sz="1630" b="1" dirty="0" smtClean="0">
                <a:latin typeface="PT Sans"/>
              </a:rPr>
              <a:t>Enter </a:t>
            </a:r>
            <a:r>
              <a:rPr lang="ko-KR" altLang="en-US" sz="1630" b="1" dirty="0" smtClean="0">
                <a:latin typeface="PT Sans"/>
              </a:rPr>
              <a:t>을 </a:t>
            </a:r>
            <a:r>
              <a:rPr lang="en-US" altLang="ko-KR" sz="1630" b="1" dirty="0">
                <a:latin typeface="PT Sans"/>
              </a:rPr>
              <a:t>4</a:t>
            </a:r>
            <a:r>
              <a:rPr lang="ko-KR" altLang="en-US" sz="1630" b="1" dirty="0" smtClean="0">
                <a:latin typeface="PT Sans"/>
              </a:rPr>
              <a:t>번 반복 수행 한다</a:t>
            </a:r>
            <a:r>
              <a:rPr lang="en-US" altLang="ko-KR" sz="1630" b="1" dirty="0" smtClean="0">
                <a:latin typeface="PT Sans"/>
              </a:rPr>
              <a:t>.</a:t>
            </a:r>
            <a:endParaRPr lang="en-US" altLang="ko-KR" sz="1630" b="1" dirty="0">
              <a:latin typeface="PT San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25" y="1269723"/>
            <a:ext cx="4419600" cy="4105275"/>
          </a:xfrm>
          <a:prstGeom prst="rect">
            <a:avLst/>
          </a:prstGeom>
        </p:spPr>
      </p:pic>
      <p:sp>
        <p:nvSpPr>
          <p:cNvPr id="27" name="Shape 2"/>
          <p:cNvSpPr/>
          <p:nvPr/>
        </p:nvSpPr>
        <p:spPr>
          <a:xfrm>
            <a:off x="7516586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1, j = 0</a:t>
            </a:r>
            <a:endParaRPr lang="en-US" altLang="ko-KR" sz="134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9010073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2"/>
          <p:cNvSpPr/>
          <p:nvPr/>
        </p:nvSpPr>
        <p:spPr>
          <a:xfrm>
            <a:off x="9737271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3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1298951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2"/>
          <p:cNvSpPr/>
          <p:nvPr/>
        </p:nvSpPr>
        <p:spPr>
          <a:xfrm>
            <a:off x="12026149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1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3" name="Shape 2"/>
          <p:cNvSpPr/>
          <p:nvPr/>
        </p:nvSpPr>
        <p:spPr>
          <a:xfrm>
            <a:off x="7516586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2, j = 0</a:t>
            </a:r>
            <a:endParaRPr lang="en-US" altLang="ko-KR" sz="1340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9010073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"/>
          <p:cNvSpPr/>
          <p:nvPr/>
        </p:nvSpPr>
        <p:spPr>
          <a:xfrm>
            <a:off x="9737271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2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1298951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2"/>
          <p:cNvSpPr/>
          <p:nvPr/>
        </p:nvSpPr>
        <p:spPr>
          <a:xfrm>
            <a:off x="12026149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3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8" name="Shape 2"/>
          <p:cNvSpPr/>
          <p:nvPr/>
        </p:nvSpPr>
        <p:spPr>
          <a:xfrm>
            <a:off x="7516586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3, j = 0</a:t>
            </a:r>
            <a:endParaRPr lang="en-US" altLang="ko-KR" sz="1340" dirty="0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9010073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2"/>
          <p:cNvSpPr/>
          <p:nvPr/>
        </p:nvSpPr>
        <p:spPr>
          <a:xfrm>
            <a:off x="9737271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1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1298951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2"/>
          <p:cNvSpPr/>
          <p:nvPr/>
        </p:nvSpPr>
        <p:spPr>
          <a:xfrm>
            <a:off x="12026149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5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43" name="Shape 2"/>
          <p:cNvSpPr/>
          <p:nvPr/>
        </p:nvSpPr>
        <p:spPr>
          <a:xfrm>
            <a:off x="7516586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4, j = 0</a:t>
            </a:r>
            <a:endParaRPr lang="en-US" altLang="ko-KR" sz="1340" dirty="0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9010073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hape 2"/>
          <p:cNvSpPr/>
          <p:nvPr/>
        </p:nvSpPr>
        <p:spPr>
          <a:xfrm>
            <a:off x="9737271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0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11298951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hape 2"/>
          <p:cNvSpPr/>
          <p:nvPr/>
        </p:nvSpPr>
        <p:spPr>
          <a:xfrm>
            <a:off x="12026149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7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48530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061757" y="495538"/>
            <a:ext cx="65068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43,44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 버리기와 올리기</a:t>
            </a:r>
            <a:endParaRPr lang="en-US" sz="3060" dirty="0"/>
          </a:p>
        </p:txBody>
      </p:sp>
      <p:sp>
        <p:nvSpPr>
          <p:cNvPr id="21" name="Shape 2"/>
          <p:cNvSpPr/>
          <p:nvPr/>
        </p:nvSpPr>
        <p:spPr>
          <a:xfrm>
            <a:off x="615880" y="3539082"/>
            <a:ext cx="419278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3"/>
          <p:cNvSpPr/>
          <p:nvPr/>
        </p:nvSpPr>
        <p:spPr>
          <a:xfrm>
            <a:off x="845671" y="37688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floor()</a:t>
            </a:r>
            <a:endParaRPr lang="en-US" sz="2187" dirty="0"/>
          </a:p>
        </p:txBody>
      </p:sp>
      <p:sp>
        <p:nvSpPr>
          <p:cNvPr id="23" name="Text 4"/>
          <p:cNvSpPr/>
          <p:nvPr/>
        </p:nvSpPr>
        <p:spPr>
          <a:xfrm>
            <a:off x="845671" y="4249289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버리고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4.7은 4로, -3.2는 -4로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4" name="Shape 5"/>
          <p:cNvSpPr/>
          <p:nvPr/>
        </p:nvSpPr>
        <p:spPr>
          <a:xfrm>
            <a:off x="4967345" y="3539083"/>
            <a:ext cx="4229993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6"/>
          <p:cNvSpPr/>
          <p:nvPr/>
        </p:nvSpPr>
        <p:spPr>
          <a:xfrm>
            <a:off x="5197136" y="3768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ceil()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5197136" y="4249290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올리고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4.2는 5로, -3.8은 -3으로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7" name="Shape 5"/>
          <p:cNvSpPr/>
          <p:nvPr/>
        </p:nvSpPr>
        <p:spPr>
          <a:xfrm>
            <a:off x="9380366" y="3534849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6"/>
          <p:cNvSpPr/>
          <p:nvPr/>
        </p:nvSpPr>
        <p:spPr>
          <a:xfrm>
            <a:off x="9610157" y="376463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round()</a:t>
            </a:r>
            <a:endParaRPr lang="en-US" sz="2187" dirty="0"/>
          </a:p>
        </p:txBody>
      </p:sp>
      <p:sp>
        <p:nvSpPr>
          <p:cNvPr id="29" name="Text 7"/>
          <p:cNvSpPr/>
          <p:nvPr/>
        </p:nvSpPr>
        <p:spPr>
          <a:xfrm>
            <a:off x="9610157" y="424505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실수의 소수점 부분을 반올림 하여 정수 부분만 남기는 함수이다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ko-KR" altLang="en-US" sz="1450" dirty="0" err="1" smtClean="0">
                <a:solidFill>
                  <a:srgbClr val="272525"/>
                </a:solidFill>
                <a:latin typeface="Eudoxus Sans" pitchFamily="34" charset="0"/>
              </a:rPr>
              <a:t>예를들어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1.1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은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, 40.5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는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41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 반환이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sz="1450" dirty="0"/>
          </a:p>
        </p:txBody>
      </p:sp>
      <p:sp>
        <p:nvSpPr>
          <p:cNvPr id="33" name="TextBox 32"/>
          <p:cNvSpPr txBox="1"/>
          <p:nvPr/>
        </p:nvSpPr>
        <p:spPr>
          <a:xfrm>
            <a:off x="5197136" y="2733613"/>
            <a:ext cx="331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함수들을 사용하기 위해서는 </a:t>
            </a:r>
            <a:r>
              <a:rPr lang="en-US" altLang="ko-KR" b="1" dirty="0" err="1" smtClean="0"/>
              <a:t>cmath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헤더파일이 필요하다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556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39973" y="547449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구하기(abs, fabs, pow)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2037993" y="5535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절대값(abs)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01610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숫자의 부호를 무시하고 항상 양수로 변환해주는 함수입니다. 음수 값을 양수로 변환하여 처리할 때 유용합니다.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667137" y="55358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실수의 절대값(fabs)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6016228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정수뿐만 아니라 실수의 절대값을 구할 수 있는 함수입니다. 부동 소수점 데이터 처리에 유용합니다.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296400" y="55358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구하기(pow)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6016228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숫자를 지정한 거듭제곱 값으로 계산해주는 함수입니다. 거듭제곱 연산이 필요한 수학 계산에 사용됩니다.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877" y="1821061"/>
            <a:ext cx="4200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6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1" name="Text 1"/>
          <p:cNvSpPr/>
          <p:nvPr/>
        </p:nvSpPr>
        <p:spPr>
          <a:xfrm>
            <a:off x="3790347" y="309262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46. </a:t>
            </a:r>
            <a:r>
              <a:rPr lang="ko-KR" alt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몫과 나머지 구하기</a:t>
            </a:r>
            <a:endParaRPr lang="en-US" sz="306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60" y="1643709"/>
            <a:ext cx="4688020" cy="5042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1910" y="1643709"/>
            <a:ext cx="4650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double x = 5.7; // </a:t>
            </a:r>
            <a:r>
              <a:rPr lang="ko-KR" altLang="en-US" dirty="0" smtClean="0"/>
              <a:t>몫 </a:t>
            </a:r>
            <a:r>
              <a:rPr lang="en-US" altLang="ko-KR" dirty="0" smtClean="0"/>
              <a:t>: 5 </a:t>
            </a:r>
            <a:r>
              <a:rPr lang="ko-KR" altLang="en-US" dirty="0" smtClean="0"/>
              <a:t>나머지 </a:t>
            </a:r>
            <a:r>
              <a:rPr lang="en-US" altLang="ko-KR" dirty="0" smtClean="0"/>
              <a:t>0.7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div = </a:t>
            </a:r>
            <a:r>
              <a:rPr lang="en-US" altLang="ko-KR" dirty="0" err="1" smtClean="0"/>
              <a:t>static_cast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&gt;(x / 5); // </a:t>
            </a:r>
            <a:r>
              <a:rPr lang="ko-KR" altLang="en-US" dirty="0" smtClean="0"/>
              <a:t>몫 구하기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double mod = x – 5 * div1; //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double mod2 = y % 2; // double </a:t>
            </a:r>
            <a:r>
              <a:rPr lang="ko-KR" altLang="en-US" dirty="0" smtClean="0"/>
              <a:t>형이더라도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연산자 값은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나오게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218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37065" y="7548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구하기(sqrt)</a:t>
            </a:r>
            <a:endParaRPr lang="en-US" sz="306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066" y="5191657"/>
            <a:ext cx="5391728" cy="3310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2" y="1504950"/>
            <a:ext cx="4086225" cy="26098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872302" y="258369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72302" y="21956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078" y="2131572"/>
            <a:ext cx="2428358" cy="1299886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109183" y="4406965"/>
            <a:ext cx="4156774" cy="6833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Box 17"/>
          <p:cNvSpPr txBox="1"/>
          <p:nvPr/>
        </p:nvSpPr>
        <p:spPr>
          <a:xfrm>
            <a:off x="5186015" y="4443976"/>
            <a:ext cx="40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sqrt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인자 값으로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 타입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리턴 타입도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94278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ko-KR" altLang="en-US" sz="6036" b="1" dirty="0" smtClean="0">
                <a:solidFill>
                  <a:srgbClr val="000000"/>
                </a:solidFill>
                <a:latin typeface="p22-mackinac-pro" pitchFamily="34" charset="0"/>
              </a:rPr>
              <a:t>목차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8" y="419390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30. </a:t>
            </a:r>
            <a:r>
              <a:rPr lang="ko-KR" altLang="en-US" sz="1750" dirty="0" smtClean="0"/>
              <a:t>명시적 </a:t>
            </a:r>
            <a:r>
              <a:rPr lang="ko-KR" altLang="en-US" sz="1750" dirty="0" err="1" smtClean="0"/>
              <a:t>형변환</a:t>
            </a:r>
            <a:endParaRPr lang="en-US" sz="1750" dirty="0"/>
          </a:p>
        </p:txBody>
      </p:sp>
      <p:sp>
        <p:nvSpPr>
          <p:cNvPr id="10" name="Text 2"/>
          <p:cNvSpPr/>
          <p:nvPr/>
        </p:nvSpPr>
        <p:spPr>
          <a:xfrm>
            <a:off x="833199" y="488057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31</a:t>
            </a:r>
            <a:r>
              <a:rPr lang="en-US" sz="1750" smtClean="0"/>
              <a:t>. </a:t>
            </a:r>
            <a:r>
              <a:rPr lang="ko-KR" altLang="en-US" sz="1750" dirty="0" err="1" smtClean="0"/>
              <a:t>자료형의</a:t>
            </a:r>
            <a:r>
              <a:rPr lang="ko-KR" altLang="en-US" sz="1750" dirty="0" smtClean="0"/>
              <a:t> 크기</a:t>
            </a:r>
            <a:endParaRPr lang="en-US" sz="1750" dirty="0"/>
          </a:p>
        </p:txBody>
      </p:sp>
      <p:sp>
        <p:nvSpPr>
          <p:cNvPr id="11" name="Text 2"/>
          <p:cNvSpPr/>
          <p:nvPr/>
        </p:nvSpPr>
        <p:spPr>
          <a:xfrm>
            <a:off x="833199" y="559137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32</a:t>
            </a:r>
            <a:r>
              <a:rPr lang="en-US" sz="1750" smtClean="0"/>
              <a:t>. </a:t>
            </a:r>
            <a:r>
              <a:rPr lang="ko-KR" altLang="en-US" sz="1750" dirty="0" smtClean="0"/>
              <a:t>중첩 </a:t>
            </a:r>
            <a:r>
              <a:rPr lang="ko-KR" altLang="en-US" sz="1750" dirty="0" err="1" smtClean="0"/>
              <a:t>조건문</a:t>
            </a:r>
            <a:endParaRPr lang="en-US" sz="1750" dirty="0"/>
          </a:p>
        </p:txBody>
      </p:sp>
      <p:sp>
        <p:nvSpPr>
          <p:cNvPr id="12" name="Text 2"/>
          <p:cNvSpPr/>
          <p:nvPr/>
        </p:nvSpPr>
        <p:spPr>
          <a:xfrm>
            <a:off x="825579" y="627933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2"/>
          <p:cNvSpPr/>
          <p:nvPr/>
        </p:nvSpPr>
        <p:spPr>
          <a:xfrm>
            <a:off x="833199" y="72544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73. </a:t>
            </a:r>
            <a:r>
              <a:rPr lang="ko-KR" altLang="en-US" sz="1750" dirty="0" smtClean="0"/>
              <a:t>전역변수</a:t>
            </a:r>
            <a:r>
              <a:rPr lang="en-US" sz="1750" dirty="0" smtClean="0"/>
              <a:t>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414684" y="279568"/>
            <a:ext cx="5593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분리하기(modf)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43" y="4052614"/>
            <a:ext cx="6785035" cy="3364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852" y="960509"/>
            <a:ext cx="5002469" cy="46501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152" y="2604786"/>
            <a:ext cx="5018297" cy="76550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7506343" y="288721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506343" y="249914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Shape 12"/>
          <p:cNvSpPr/>
          <p:nvPr/>
        </p:nvSpPr>
        <p:spPr>
          <a:xfrm>
            <a:off x="8951964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3"/>
          <p:cNvSpPr/>
          <p:nvPr/>
        </p:nvSpPr>
        <p:spPr>
          <a:xfrm>
            <a:off x="9023009" y="5636258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smtClean="0"/>
              <a:t>1) </a:t>
            </a:r>
            <a:r>
              <a:rPr lang="ko-KR" altLang="en-US" sz="1650" dirty="0" smtClean="0"/>
              <a:t>나머지를 </a:t>
            </a:r>
            <a:r>
              <a:rPr lang="ko-KR" altLang="en-US" sz="1650" dirty="0" err="1" smtClean="0"/>
              <a:t>리턴하기</a:t>
            </a:r>
            <a:r>
              <a:rPr lang="ko-KR" altLang="en-US" sz="1650" dirty="0" smtClean="0"/>
              <a:t> 위해 </a:t>
            </a:r>
            <a:r>
              <a:rPr lang="en-US" altLang="ko-KR" sz="1650" dirty="0" smtClean="0"/>
              <a:t>double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선언</a:t>
            </a:r>
            <a:r>
              <a:rPr lang="en-US" altLang="ko-KR" sz="1650" dirty="0"/>
              <a:t>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2) </a:t>
            </a:r>
            <a:r>
              <a:rPr lang="ko-KR" altLang="en-US" sz="1650" dirty="0" err="1" smtClean="0"/>
              <a:t>포인터형</a:t>
            </a:r>
            <a:r>
              <a:rPr lang="ko-KR" altLang="en-US" sz="1650" dirty="0" smtClean="0"/>
              <a:t> 변수 </a:t>
            </a:r>
            <a:r>
              <a:rPr lang="en-US" altLang="ko-KR" sz="1650" dirty="0" smtClean="0"/>
              <a:t>p</a:t>
            </a:r>
            <a:r>
              <a:rPr lang="ko-KR" altLang="en-US" sz="1650" dirty="0" smtClean="0"/>
              <a:t>는 나머지 값을 갖는 변수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 </a:t>
            </a:r>
            <a:r>
              <a:rPr lang="en-US" altLang="ko-KR" sz="1650" dirty="0" smtClean="0"/>
              <a:t>div</a:t>
            </a:r>
            <a:r>
              <a:rPr lang="ko-KR" altLang="en-US" sz="1650" dirty="0" smtClean="0"/>
              <a:t>의 </a:t>
            </a:r>
            <a:r>
              <a:rPr lang="ko-KR" altLang="en-US" sz="1650" dirty="0" err="1" smtClean="0"/>
              <a:t>주소값을</a:t>
            </a:r>
            <a:r>
              <a:rPr lang="ko-KR" altLang="en-US" sz="1650" dirty="0" smtClean="0"/>
              <a:t> 참조하고 있으며</a:t>
            </a:r>
            <a:r>
              <a:rPr lang="en-US" altLang="ko-KR" sz="1650" dirty="0" smtClean="0"/>
              <a:t>, </a:t>
            </a:r>
            <a:r>
              <a:rPr lang="ko-KR" altLang="en-US" sz="1650" dirty="0" smtClean="0"/>
              <a:t>참조하는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주소에 있는 변수에 대해 나머지 값 계산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3) </a:t>
            </a:r>
            <a:r>
              <a:rPr lang="ko-KR" altLang="en-US" sz="1650" dirty="0" smtClean="0"/>
              <a:t>나머지 값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리턴</a:t>
            </a:r>
            <a:endParaRPr lang="en-US" sz="1650" dirty="0" smtClean="0"/>
          </a:p>
        </p:txBody>
      </p:sp>
      <p:sp>
        <p:nvSpPr>
          <p:cNvPr id="22" name="Shape 12"/>
          <p:cNvSpPr/>
          <p:nvPr/>
        </p:nvSpPr>
        <p:spPr>
          <a:xfrm>
            <a:off x="1415845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13"/>
          <p:cNvSpPr/>
          <p:nvPr/>
        </p:nvSpPr>
        <p:spPr>
          <a:xfrm>
            <a:off x="1579990" y="5636258"/>
            <a:ext cx="4103055" cy="2091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err="1" smtClean="0"/>
              <a:t>Modf</a:t>
            </a:r>
            <a:r>
              <a:rPr lang="en-US" altLang="ko-KR" sz="1650" dirty="0" smtClean="0"/>
              <a:t>_ </a:t>
            </a:r>
            <a:r>
              <a:rPr lang="ko-KR" altLang="en-US" sz="1650" dirty="0" smtClean="0"/>
              <a:t>함수는 </a:t>
            </a:r>
            <a:r>
              <a:rPr lang="en-US" altLang="ko-KR" sz="1650" dirty="0" err="1" smtClean="0"/>
              <a:t>modf</a:t>
            </a:r>
            <a:r>
              <a:rPr lang="ko-KR" altLang="en-US" sz="1650" dirty="0" smtClean="0"/>
              <a:t>와 같은 역할을 하고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있으며</a:t>
            </a:r>
            <a:r>
              <a:rPr lang="en-US" altLang="ko-KR" sz="1650" dirty="0"/>
              <a:t> </a:t>
            </a:r>
            <a:r>
              <a:rPr lang="ko-KR" altLang="en-US" sz="1650" dirty="0" err="1" smtClean="0"/>
              <a:t>실수형</a:t>
            </a:r>
            <a:r>
              <a:rPr lang="ko-KR" altLang="en-US" sz="1650" dirty="0" smtClean="0"/>
              <a:t> 변수를 받아 몫과 나머지를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구하는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함수이다</a:t>
            </a:r>
            <a:r>
              <a:rPr lang="en-US" altLang="ko-KR" sz="16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417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64884" y="321497"/>
            <a:ext cx="56742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49.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난수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생성(srand, rand)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4065633" y="55972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rand()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4065633" y="6077693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컴퓨터가 만들어내는 무작위의 숫자를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28149" y="55762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srand()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528149" y="605666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 발생기의 seed 값을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설정하는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990665" y="55495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시간 기반 seed 값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0990665" y="602998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대개 time(NULL)을 seed 값으로 설정하여 매번 다른 난수를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생성할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수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20" y="1175236"/>
            <a:ext cx="4938884" cy="288486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951125" y="24233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51125" y="20353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358" y="1724161"/>
            <a:ext cx="1893585" cy="1698370"/>
          </a:xfrm>
          <a:prstGeom prst="rect">
            <a:avLst/>
          </a:prstGeom>
        </p:spPr>
      </p:pic>
      <p:sp>
        <p:nvSpPr>
          <p:cNvPr id="18" name="Text 2"/>
          <p:cNvSpPr/>
          <p:nvPr/>
        </p:nvSpPr>
        <p:spPr>
          <a:xfrm>
            <a:off x="1121515" y="55970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#include&lt;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&gt;</a:t>
            </a:r>
            <a:endParaRPr lang="en-US" sz="2187" dirty="0"/>
          </a:p>
        </p:txBody>
      </p:sp>
      <p:sp>
        <p:nvSpPr>
          <p:cNvPr id="19" name="Text 3"/>
          <p:cNvSpPr/>
          <p:nvPr/>
        </p:nvSpPr>
        <p:spPr>
          <a:xfrm>
            <a:off x="862316" y="6038458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ctime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은 시간을 다루기 위한 헤더 파일로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여기서는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생성을 위한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시드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값을 설정하는데 사용된다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42561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2" y="738546"/>
            <a:ext cx="11284717" cy="824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50.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무작위로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문자열과 배열 섞기(random_shuffle)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3822716" y="4886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#include&lt;algorithm&gt;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3822716" y="5366623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random_shuffle</a:t>
            </a:r>
            <a:r>
              <a:rPr lang="ko-KR" altLang="en-US" sz="1750" dirty="0" smtClean="0"/>
              <a:t>외에 원소들에 대해 작업할 수 있는 </a:t>
            </a:r>
            <a:r>
              <a:rPr lang="ko-KR" altLang="en-US" sz="1750" dirty="0" err="1" smtClean="0"/>
              <a:t>여러가지</a:t>
            </a:r>
            <a:r>
              <a:rPr lang="ko-KR" altLang="en-US" sz="1750" dirty="0" smtClean="0"/>
              <a:t> 함수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검색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정렬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원수들 수정하기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개수 세기 등</a:t>
            </a:r>
            <a:r>
              <a:rPr lang="en-US" altLang="ko-KR" sz="1750" dirty="0" smtClean="0"/>
              <a:t>) </a:t>
            </a:r>
            <a:r>
              <a:rPr lang="ko-KR" altLang="en-US" sz="1750" dirty="0" smtClean="0"/>
              <a:t>들을 정의하고 있는 </a:t>
            </a:r>
            <a:r>
              <a:rPr lang="en-US" altLang="ko-KR" sz="1750" dirty="0" smtClean="0"/>
              <a:t>header</a:t>
            </a:r>
            <a:r>
              <a:rPr lang="ko-KR" altLang="en-US" sz="1750" dirty="0" smtClean="0"/>
              <a:t>파일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266718" y="4886206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random_shuffle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266718" y="5366623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배열의 요소들을 무작위로 재배열하는 데에도 random_shuffle() 함수를 활용할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이를 통해 새로운 정렬 방식을 구현할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01" y="1563330"/>
            <a:ext cx="4543425" cy="2743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919" y="1563330"/>
            <a:ext cx="3705225" cy="27432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294642" y="281820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294642" y="243013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680" y="2528139"/>
            <a:ext cx="3714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799651" y="96000"/>
            <a:ext cx="9480839" cy="1194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en-US" altLang="ko-KR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altLang="ko-KR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51.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날짜와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시간을 문자열로 변환(localtime)</a:t>
            </a:r>
            <a:endParaRPr lang="en-US" sz="3060" dirty="0"/>
          </a:p>
        </p:txBody>
      </p:sp>
      <p:sp>
        <p:nvSpPr>
          <p:cNvPr id="7" name="Shape 4"/>
          <p:cNvSpPr/>
          <p:nvPr/>
        </p:nvSpPr>
        <p:spPr>
          <a:xfrm>
            <a:off x="8331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00" y="1095771"/>
            <a:ext cx="6962775" cy="29337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8551313" y="242830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551313" y="204023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684" y="2409562"/>
            <a:ext cx="4314825" cy="662860"/>
          </a:xfrm>
          <a:prstGeom prst="rect">
            <a:avLst/>
          </a:prstGeom>
        </p:spPr>
      </p:pic>
      <p:sp>
        <p:nvSpPr>
          <p:cNvPr id="21" name="Text 2"/>
          <p:cNvSpPr/>
          <p:nvPr/>
        </p:nvSpPr>
        <p:spPr>
          <a:xfrm>
            <a:off x="1811304" y="41247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time_t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타입</a:t>
            </a:r>
            <a:endParaRPr lang="en-US" sz="2187" dirty="0"/>
          </a:p>
        </p:txBody>
      </p:sp>
      <p:sp>
        <p:nvSpPr>
          <p:cNvPr id="22" name="Text 3"/>
          <p:cNvSpPr/>
          <p:nvPr/>
        </p:nvSpPr>
        <p:spPr>
          <a:xfrm>
            <a:off x="1811304" y="4605167"/>
            <a:ext cx="3295888" cy="25772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Time </a:t>
            </a:r>
            <a:r>
              <a:rPr lang="ko-KR" altLang="en-US" sz="1750" dirty="0" smtClean="0"/>
              <a:t>헤더에서 시간을 잘 다루기 위해 만들어진 데이터 타입</a:t>
            </a:r>
            <a:endParaRPr lang="en-US" altLang="ko-KR" sz="17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time_t</a:t>
            </a:r>
            <a:r>
              <a:rPr lang="en-US" sz="1750" dirty="0" smtClean="0"/>
              <a:t> now = time(NULL);</a:t>
            </a:r>
            <a:r>
              <a:rPr lang="ko-KR" altLang="en-US" sz="1750" dirty="0" smtClean="0"/>
              <a:t>은 시간을 초기화 하겠다는 의미이며</a:t>
            </a:r>
            <a:r>
              <a:rPr lang="en-US" altLang="ko-KR" sz="1750" dirty="0" smtClean="0"/>
              <a:t>, 1970</a:t>
            </a:r>
            <a:r>
              <a:rPr lang="ko-KR" altLang="en-US" sz="1750" dirty="0" smtClean="0"/>
              <a:t>년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월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일 이후 현재까지의 시간을 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초</a:t>
            </a:r>
            <a:r>
              <a:rPr lang="en-US" altLang="ko-KR" sz="1750" dirty="0" smtClean="0"/>
              <a:t>)</a:t>
            </a:r>
            <a:r>
              <a:rPr lang="ko-KR" altLang="en-US" sz="1750" dirty="0" smtClean="0"/>
              <a:t>단 위로 나타낸다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23" name="Text 4"/>
          <p:cNvSpPr/>
          <p:nvPr/>
        </p:nvSpPr>
        <p:spPr>
          <a:xfrm>
            <a:off x="5255306" y="4124751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tm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구조체 구성</a:t>
            </a:r>
            <a:endParaRPr lang="en-US" sz="2187" dirty="0"/>
          </a:p>
        </p:txBody>
      </p:sp>
      <p:sp>
        <p:nvSpPr>
          <p:cNvPr id="24" name="Text 5"/>
          <p:cNvSpPr/>
          <p:nvPr/>
        </p:nvSpPr>
        <p:spPr>
          <a:xfrm>
            <a:off x="5481994" y="4605167"/>
            <a:ext cx="3296007" cy="23659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tm_sec</a:t>
            </a:r>
            <a:r>
              <a:rPr lang="en-US" altLang="ko-KR" sz="1600" dirty="0"/>
              <a:t> [0, 60]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tm_min</a:t>
            </a:r>
            <a:r>
              <a:rPr lang="en-US" altLang="ko-KR" sz="1600" dirty="0"/>
              <a:t> [0, 59]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tm_hour</a:t>
            </a:r>
            <a:r>
              <a:rPr lang="en-US" altLang="ko-KR" sz="1600" dirty="0"/>
              <a:t> [0, 23]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tm_mday</a:t>
            </a:r>
            <a:r>
              <a:rPr lang="en-US" altLang="ko-KR" sz="1600" dirty="0"/>
              <a:t> [0, 31]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tm_mon</a:t>
            </a:r>
            <a:r>
              <a:rPr lang="en-US" altLang="ko-KR" sz="1600" dirty="0"/>
              <a:t> [0, 11]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tm_year</a:t>
            </a:r>
            <a:r>
              <a:rPr lang="en-US" altLang="ko-KR" sz="1600" dirty="0"/>
              <a:t> years since 1900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tm_wday</a:t>
            </a:r>
            <a:r>
              <a:rPr lang="en-US" altLang="ko-KR" sz="1600" dirty="0"/>
              <a:t> [0, 6]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tm_yday</a:t>
            </a:r>
            <a:r>
              <a:rPr lang="en-US" altLang="ko-KR" sz="1600" dirty="0"/>
              <a:t> [0, 365]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tm_isdst</a:t>
            </a:r>
            <a:endParaRPr lang="en-US" altLang="ko-KR" sz="1600" dirty="0"/>
          </a:p>
        </p:txBody>
      </p:sp>
      <p:sp>
        <p:nvSpPr>
          <p:cNvPr id="25" name="Text 6"/>
          <p:cNvSpPr/>
          <p:nvPr/>
        </p:nvSpPr>
        <p:spPr>
          <a:xfrm>
            <a:off x="10337899" y="411480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s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etftime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8778002" y="4593480"/>
            <a:ext cx="521017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첫 번째 인자는 변환될 문자열이 저장될 버퍼를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</a:rPr>
              <a:t>가르키는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 포인터</a:t>
            </a:r>
            <a:endParaRPr lang="en-US" altLang="ko-KR" sz="1750" dirty="0" smtClean="0">
              <a:solidFill>
                <a:srgbClr val="272525"/>
              </a:solidFill>
              <a:latin typeface="Eudoxus Sans" pitchFamily="34" charset="0"/>
            </a:endParaRP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두 번째 인자는 버퍼의 크기를 나타내며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,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변환된 문자열은 최대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maxsize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-1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길이까지 저장 남는 공간은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\0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으로 채워진다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세 번째 인자는 변환할 형식을 지정하는 문자열이다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localtime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()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함수로 얻은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tm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포인터를 사용한다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네 번째 인자는 문자열의 길이를 반환한다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endParaRPr lang="en-US" altLang="ko-KR" sz="1750" dirty="0">
              <a:solidFill>
                <a:srgbClr val="272525"/>
              </a:solidFill>
              <a:latin typeface="Eudoxus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20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749814" y="582917"/>
            <a:ext cx="65807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52.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지나간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 알아내기(time)</a:t>
            </a:r>
            <a:endParaRPr lang="en-US" sz="3060" dirty="0"/>
          </a:p>
        </p:txBody>
      </p:sp>
      <p:sp>
        <p:nvSpPr>
          <p:cNvPr id="5" name="Text 3"/>
          <p:cNvSpPr/>
          <p:nvPr/>
        </p:nvSpPr>
        <p:spPr>
          <a:xfrm>
            <a:off x="1760220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현재 시간 측정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time_t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변수로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start, finish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현재시간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초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단위로 초기화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시작시간 설정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6514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time(&amp;start)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로 시작 시간 설정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그후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반복문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빠져나온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후 끝나는 시간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</a:rPr>
              <a:t>time(&amp;finish)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설정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5426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difftime</a:t>
            </a:r>
            <a:r>
              <a:rPr lang="en-US" altLang="ko-KR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()</a:t>
            </a:r>
            <a:endParaRPr lang="en-US" altLang="ko-KR" sz="2187" dirty="0"/>
          </a:p>
        </p:txBody>
      </p:sp>
      <p:sp>
        <p:nvSpPr>
          <p:cNvPr id="10" name="Text 8"/>
          <p:cNvSpPr/>
          <p:nvPr/>
        </p:nvSpPr>
        <p:spPr>
          <a:xfrm>
            <a:off x="95426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/>
              <a:t>difftime</a:t>
            </a:r>
            <a:r>
              <a:rPr lang="en-US" sz="1750" dirty="0" smtClean="0"/>
              <a:t> </a:t>
            </a:r>
            <a:r>
              <a:rPr lang="ko-KR" altLang="en-US" sz="1750" dirty="0" smtClean="0"/>
              <a:t>을 통해 끝나는 시간 </a:t>
            </a:r>
            <a:r>
              <a:rPr lang="en-US" altLang="ko-KR" sz="1750" dirty="0" smtClean="0"/>
              <a:t>– </a:t>
            </a:r>
            <a:r>
              <a:rPr lang="ko-KR" altLang="en-US" sz="1750" dirty="0" smtClean="0"/>
              <a:t>시작 시간 으로 </a:t>
            </a:r>
            <a:r>
              <a:rPr lang="ko-KR" altLang="en-US" sz="1750" dirty="0" err="1" smtClean="0"/>
              <a:t>반복문이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몇초에</a:t>
            </a:r>
            <a:r>
              <a:rPr lang="ko-KR" altLang="en-US" sz="1750" dirty="0" smtClean="0"/>
              <a:t> 끝났는지 출력</a:t>
            </a:r>
            <a:endParaRPr lang="en-US" sz="17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55" y="1938623"/>
            <a:ext cx="2733675" cy="24098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742" y="1938623"/>
            <a:ext cx="3590925" cy="240982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8119079" y="307270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19079" y="268463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458" y="2767545"/>
            <a:ext cx="3021653" cy="10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1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638788" y="208375"/>
            <a:ext cx="73528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53.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비교(string.compare)</a:t>
            </a:r>
            <a:endParaRPr lang="en-US" sz="306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23" y="1116115"/>
            <a:ext cx="3876675" cy="39719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993893" y="29618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93893" y="25738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654" y="2701060"/>
            <a:ext cx="3994129" cy="80203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6115910" y="5489745"/>
            <a:ext cx="36966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string.compare</a:t>
            </a:r>
            <a:r>
              <a:rPr 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(string)</a:t>
            </a:r>
            <a:endParaRPr lang="en-US" sz="2187" dirty="0"/>
          </a:p>
        </p:txBody>
      </p:sp>
      <p:sp>
        <p:nvSpPr>
          <p:cNvPr id="12" name="Text 4"/>
          <p:cNvSpPr/>
          <p:nvPr/>
        </p:nvSpPr>
        <p:spPr>
          <a:xfrm>
            <a:off x="6115910" y="605910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문자열 비교 함수</a:t>
            </a:r>
            <a:r>
              <a:rPr lang="ko-KR" altLang="en-US" sz="1750" dirty="0" smtClean="0"/>
              <a:t>로 문자열을 비교 했을 때 같은 문자열이면 </a:t>
            </a:r>
            <a:endParaRPr lang="en-US" altLang="ko-KR" sz="1750" dirty="0" smtClean="0"/>
          </a:p>
          <a:p>
            <a:pPr marL="0" indent="0">
              <a:lnSpc>
                <a:spcPts val="2799"/>
              </a:lnSpc>
              <a:buNone/>
            </a:pPr>
            <a:r>
              <a:rPr lang="en-US" altLang="ko-KR" sz="1750" dirty="0" smtClean="0"/>
              <a:t>0 </a:t>
            </a:r>
            <a:r>
              <a:rPr lang="ko-KR" altLang="en-US" sz="1750" dirty="0" smtClean="0"/>
              <a:t>리턴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다른 문자열이면 </a:t>
            </a:r>
            <a:r>
              <a:rPr lang="en-US" altLang="ko-KR" sz="1750" dirty="0" smtClean="0"/>
              <a:t>-1</a:t>
            </a:r>
            <a:r>
              <a:rPr lang="ko-KR" altLang="en-US" sz="1750" dirty="0" smtClean="0"/>
              <a:t>을 리턴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99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4537710" y="56054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54.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조회(find)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808207" y="5021467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419117" y="5042184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 smtClean="0"/>
              <a:t>string.find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3419117" y="5522601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find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사용하면 몇 번째 인덱스 위치에 단어가 있는지에 대해 검색을 할 수 있다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67" y="1515334"/>
            <a:ext cx="6105525" cy="309562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11648" y="31560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711648" y="27680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370" y="3014636"/>
            <a:ext cx="5237080" cy="511895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>
            <a:off x="2808207" y="6431223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1" name="Text 10"/>
          <p:cNvSpPr/>
          <p:nvPr/>
        </p:nvSpPr>
        <p:spPr>
          <a:xfrm>
            <a:off x="3419117" y="6451940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smtClean="0"/>
              <a:t>string::</a:t>
            </a:r>
            <a:r>
              <a:rPr lang="en-US" sz="2187" dirty="0" err="1" smtClean="0"/>
              <a:t>npos</a:t>
            </a:r>
            <a:endParaRPr lang="en-US" sz="2187" dirty="0"/>
          </a:p>
        </p:txBody>
      </p:sp>
      <p:sp>
        <p:nvSpPr>
          <p:cNvPr id="22" name="Text 11"/>
          <p:cNvSpPr/>
          <p:nvPr/>
        </p:nvSpPr>
        <p:spPr>
          <a:xfrm>
            <a:off x="3419117" y="6932357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string::</a:t>
            </a: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는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문자열안에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그 단어가 포함이 되어있는지에 대해 판별하며 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주로 </a:t>
            </a:r>
            <a:r>
              <a:rPr lang="en-US" altLang="ko-KR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string.find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()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랑 같이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사용된다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단어가 포함되면 해당 인덱스 값을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리턴하며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,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포함되지 않으면 </a:t>
            </a:r>
            <a:r>
              <a:rPr lang="en-US" altLang="ko-KR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1618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081189" y="407801"/>
            <a:ext cx="4905375" cy="6131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55.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길이(length)</a:t>
            </a:r>
            <a:endParaRPr lang="en-US" sz="3060" dirty="0"/>
          </a:p>
        </p:txBody>
      </p:sp>
      <p:sp>
        <p:nvSpPr>
          <p:cNvPr id="14" name="Text 12"/>
          <p:cNvSpPr/>
          <p:nvPr/>
        </p:nvSpPr>
        <p:spPr>
          <a:xfrm>
            <a:off x="3562469" y="4917817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err="1" smtClean="0"/>
              <a:t>string.length</a:t>
            </a:r>
            <a:r>
              <a:rPr lang="en-US" sz="1931" dirty="0" smtClean="0"/>
              <a:t>()</a:t>
            </a:r>
            <a:endParaRPr lang="en-US" sz="1931" dirty="0"/>
          </a:p>
        </p:txBody>
      </p:sp>
      <p:sp>
        <p:nvSpPr>
          <p:cNvPr id="15" name="Text 13"/>
          <p:cNvSpPr/>
          <p:nvPr/>
        </p:nvSpPr>
        <p:spPr>
          <a:xfrm>
            <a:off x="2193395" y="5574536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문자열의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길이를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확인할 때 </a:t>
            </a:r>
            <a:r>
              <a:rPr lang="en-US" altLang="ko-KR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string.length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 할 수 있다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보통 한글은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2byte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영어는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차지한다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54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82" y="1242551"/>
            <a:ext cx="3267075" cy="2971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283" y="2241754"/>
            <a:ext cx="3966183" cy="904568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6748087" y="259565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748087" y="220758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Text 12"/>
          <p:cNvSpPr/>
          <p:nvPr/>
        </p:nvSpPr>
        <p:spPr>
          <a:xfrm>
            <a:off x="8976926" y="4888828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smtClean="0"/>
              <a:t>UTF - 8</a:t>
            </a:r>
            <a:endParaRPr lang="en-US" sz="1931" dirty="0"/>
          </a:p>
        </p:txBody>
      </p:sp>
      <p:sp>
        <p:nvSpPr>
          <p:cNvPr id="21" name="Text 13"/>
          <p:cNvSpPr/>
          <p:nvPr/>
        </p:nvSpPr>
        <p:spPr>
          <a:xfrm>
            <a:off x="7607852" y="5545547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UTF – 8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인코딩된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문자열을 사용할 때 한 글자당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3byte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차지하므로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진덕여왕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이름길이는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9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이다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545" dirty="0"/>
          </a:p>
        </p:txBody>
      </p:sp>
    </p:spTree>
    <p:extLst>
      <p:ext uri="{BB962C8B-B14F-4D97-AF65-F5344CB8AC3E}">
        <p14:creationId xmlns:p14="http://schemas.microsoft.com/office/powerpoint/2010/main" val="200782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085275" y="5410687"/>
            <a:ext cx="4899008" cy="2214581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315065" y="56404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</a:rPr>
              <a:t>upper(), lower()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315065" y="6120896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upper()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은 소문자를 대문자로 바꿔주는 함수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lower() </a:t>
            </a:r>
            <a:r>
              <a:rPr lang="ko-KR" altLang="en-US" sz="1750" dirty="0" smtClean="0"/>
              <a:t>은 대문자를 소문자로 바꿔주는 함수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57942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419135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195729"/>
            <a:ext cx="4295775" cy="866775"/>
          </a:xfrm>
          <a:prstGeom prst="rect">
            <a:avLst/>
          </a:prstGeom>
        </p:spPr>
      </p:pic>
      <p:sp>
        <p:nvSpPr>
          <p:cNvPr id="22" name="Shape 9"/>
          <p:cNvSpPr/>
          <p:nvPr/>
        </p:nvSpPr>
        <p:spPr>
          <a:xfrm>
            <a:off x="7483186" y="5398533"/>
            <a:ext cx="4899008" cy="2226736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3" name="Text 10"/>
          <p:cNvSpPr/>
          <p:nvPr/>
        </p:nvSpPr>
        <p:spPr>
          <a:xfrm>
            <a:off x="7712976" y="562832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3B3535"/>
                </a:solidFill>
                <a:latin typeface="Alexandria" pitchFamily="34" charset="0"/>
              </a:rPr>
              <a:t>transform()</a:t>
            </a:r>
            <a:endParaRPr lang="en-US" altLang="ko-KR" sz="2187" dirty="0"/>
          </a:p>
        </p:txBody>
      </p:sp>
      <p:sp>
        <p:nvSpPr>
          <p:cNvPr id="24" name="Text 11"/>
          <p:cNvSpPr/>
          <p:nvPr/>
        </p:nvSpPr>
        <p:spPr>
          <a:xfrm>
            <a:off x="7712976" y="61087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복사할 문자열의 시작점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복사할 문자열의 </a:t>
            </a:r>
            <a:r>
              <a:rPr lang="ko-KR" altLang="en-US" sz="1600" dirty="0" err="1"/>
              <a:t>종료점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복사될 문자열의 시작점</a:t>
            </a:r>
            <a:r>
              <a:rPr lang="en-US" altLang="ko-KR" sz="1600" dirty="0"/>
              <a:t>(</a:t>
            </a:r>
            <a:r>
              <a:rPr lang="ko-KR" altLang="en-US" sz="1600" dirty="0"/>
              <a:t>다른 문자열 변수에 대입할 수 있음</a:t>
            </a:r>
            <a:r>
              <a:rPr lang="en-US" altLang="ko-KR" sz="1600" dirty="0"/>
              <a:t>),</a:t>
            </a:r>
            <a:r>
              <a:rPr lang="ko-KR" altLang="en-US" sz="1600" dirty="0"/>
              <a:t>대문자로 변환하려면 </a:t>
            </a:r>
            <a:r>
              <a:rPr lang="en-US" altLang="ko-KR" sz="1600" dirty="0" err="1"/>
              <a:t>toupper</a:t>
            </a:r>
            <a:r>
              <a:rPr lang="en-US" altLang="ko-KR" sz="1600" dirty="0"/>
              <a:t>, </a:t>
            </a:r>
            <a:r>
              <a:rPr lang="ko-KR" altLang="en-US" sz="1600" dirty="0"/>
              <a:t>소문자로 변환하려면 </a:t>
            </a:r>
            <a:r>
              <a:rPr lang="en-US" altLang="ko-KR" sz="1600" dirty="0" err="1"/>
              <a:t>tolower</a:t>
            </a:r>
            <a:endParaRPr lang="ko-KR" altLang="en-US" sz="160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16310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433455" y="5801764"/>
            <a:ext cx="5642880" cy="1186758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3245" y="60315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altLang="ko-KR" sz="2400" dirty="0"/>
              <a:t>transform(</a:t>
            </a:r>
            <a:r>
              <a:rPr lang="en-US" altLang="ko-KR" sz="2400" dirty="0" err="1"/>
              <a:t>silla.begin</a:t>
            </a:r>
            <a:r>
              <a:rPr lang="en-US" altLang="ko-KR" sz="2400" dirty="0"/>
              <a:t>()+2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/>
              <a:t>silla.end</a:t>
            </a:r>
            <a:r>
              <a:rPr lang="en-US" altLang="ko-KR" sz="2400" dirty="0"/>
              <a:t>()-1, </a:t>
            </a:r>
            <a:r>
              <a:rPr lang="en-US" altLang="ko-KR" sz="2400" dirty="0" err="1"/>
              <a:t>joseon.begin</a:t>
            </a:r>
            <a:r>
              <a:rPr lang="en-US" altLang="ko-KR" sz="2400" dirty="0"/>
              <a:t>()+4, ::</a:t>
            </a:r>
            <a:r>
              <a:rPr lang="en-US" altLang="ko-KR" sz="2400" dirty="0" err="1"/>
              <a:t>toupper</a:t>
            </a:r>
            <a:r>
              <a:rPr lang="en-US" altLang="ko-KR" sz="2400" dirty="0"/>
              <a:t>);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3620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39739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004533"/>
            <a:ext cx="4295775" cy="86677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6164826" y="6378741"/>
            <a:ext cx="819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9"/>
          <p:cNvSpPr/>
          <p:nvPr/>
        </p:nvSpPr>
        <p:spPr>
          <a:xfrm>
            <a:off x="7219665" y="4963041"/>
            <a:ext cx="4899008" cy="2958150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5" name="Text 11"/>
          <p:cNvSpPr/>
          <p:nvPr/>
        </p:nvSpPr>
        <p:spPr>
          <a:xfrm>
            <a:off x="7334560" y="49630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silla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문자열에서 </a:t>
            </a:r>
            <a:r>
              <a:rPr lang="ko-KR" altLang="en-US" sz="1600" dirty="0" err="1"/>
              <a:t>세번째부터</a:t>
            </a:r>
            <a:r>
              <a:rPr lang="ko-KR" altLang="en-US" sz="1600" dirty="0"/>
              <a:t> 끝에서 </a:t>
            </a:r>
            <a:r>
              <a:rPr lang="ko-KR" altLang="en-US" sz="1600" dirty="0" err="1"/>
              <a:t>두번째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열까지 </a:t>
            </a:r>
            <a:r>
              <a:rPr lang="ko-KR" altLang="en-US" sz="1600" dirty="0"/>
              <a:t>복사 </a:t>
            </a:r>
            <a:r>
              <a:rPr lang="en-US" altLang="ko-KR" sz="1600" dirty="0"/>
              <a:t>vided into the Three </a:t>
            </a:r>
            <a:r>
              <a:rPr lang="en-US" altLang="ko-KR" sz="1600" dirty="0" smtClean="0"/>
              <a:t>kingdoms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joseon</a:t>
            </a:r>
            <a:r>
              <a:rPr lang="en-US" altLang="ko-KR" sz="1600" dirty="0"/>
              <a:t> </a:t>
            </a:r>
            <a:r>
              <a:rPr lang="ko-KR" altLang="en-US" sz="1600" dirty="0"/>
              <a:t>문자열 </a:t>
            </a:r>
            <a:r>
              <a:rPr lang="en-US" altLang="ko-KR" sz="1600" dirty="0"/>
              <a:t>4</a:t>
            </a:r>
            <a:r>
              <a:rPr lang="ko-KR" altLang="en-US" sz="1600" dirty="0" smtClean="0"/>
              <a:t>번째 </a:t>
            </a:r>
            <a:r>
              <a:rPr lang="ko-KR" altLang="en-US" sz="1600" dirty="0"/>
              <a:t>부터 </a:t>
            </a:r>
            <a:r>
              <a:rPr lang="en-US" altLang="ko-KR" sz="1600" dirty="0"/>
              <a:t>29</a:t>
            </a:r>
            <a:r>
              <a:rPr lang="ko-KR" altLang="en-US" sz="1600" dirty="0"/>
              <a:t>자 만큼의 문자열을 대체하여 </a:t>
            </a:r>
            <a:r>
              <a:rPr lang="en-US" altLang="ko-KR" sz="1600" dirty="0"/>
              <a:t>vided into the Three kingdoms 29</a:t>
            </a:r>
            <a:r>
              <a:rPr lang="ko-KR" altLang="en-US" sz="1600" dirty="0"/>
              <a:t>자 </a:t>
            </a:r>
            <a:r>
              <a:rPr lang="ko-KR" altLang="en-US" sz="1600" dirty="0" err="1" smtClean="0"/>
              <a:t>붙여넣기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 smtClean="0"/>
              <a:t>3</a:t>
            </a:r>
            <a:r>
              <a:rPr lang="en-US" altLang="ko-KR" sz="1600" dirty="0"/>
              <a:t>) vided into the Three kingdoms</a:t>
            </a:r>
            <a:r>
              <a:rPr lang="ko-KR" altLang="en-US" sz="1600" dirty="0"/>
              <a:t>을 </a:t>
            </a:r>
            <a:r>
              <a:rPr lang="en-US" altLang="ko-KR" sz="1600" dirty="0" err="1"/>
              <a:t>toupper</a:t>
            </a:r>
            <a:r>
              <a:rPr lang="ko-KR" altLang="en-US" sz="1600" dirty="0"/>
              <a:t>로 모두 대문자로 </a:t>
            </a:r>
            <a:r>
              <a:rPr lang="ko-KR" altLang="en-US" sz="1600" dirty="0" smtClean="0"/>
              <a:t>바꾸기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/>
              <a:t>4</a:t>
            </a:r>
            <a:r>
              <a:rPr lang="en-US" altLang="ko-KR" sz="1600" dirty="0" smtClean="0"/>
              <a:t>) </a:t>
            </a:r>
            <a:r>
              <a:rPr lang="ko-KR" altLang="en-US" sz="1600" dirty="0"/>
              <a:t>결과 </a:t>
            </a:r>
            <a:r>
              <a:rPr lang="en-US" altLang="ko-KR" sz="1600" dirty="0"/>
              <a:t>:  Yi SVIDED INTO THE THREE </a:t>
            </a:r>
            <a:r>
              <a:rPr lang="en-US" altLang="ko-KR" sz="1600" dirty="0" err="1"/>
              <a:t>KINGDOMSin</a:t>
            </a:r>
            <a:r>
              <a:rPr lang="en-US" altLang="ko-KR" sz="1600" dirty="0"/>
              <a:t> 1392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6449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908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8812" y="334448"/>
            <a:ext cx="4497824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30. </a:t>
            </a:r>
            <a:r>
              <a:rPr lang="ko-KR" alt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묵시적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ko-KR" altLang="en-US" sz="3062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형변환</a:t>
            </a:r>
            <a:endParaRPr lang="en-US" sz="3062" dirty="0"/>
          </a:p>
        </p:txBody>
      </p:sp>
      <p:sp>
        <p:nvSpPr>
          <p:cNvPr id="10" name="Text 5"/>
          <p:cNvSpPr/>
          <p:nvPr/>
        </p:nvSpPr>
        <p:spPr>
          <a:xfrm>
            <a:off x="1363303" y="4891101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ko-KR" altLang="en-US" sz="1531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묵시적 </a:t>
            </a:r>
            <a:r>
              <a:rPr lang="ko-KR" altLang="en-US" sz="1531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형변환</a:t>
            </a:r>
            <a:endParaRPr lang="en-US" sz="1531" dirty="0"/>
          </a:p>
        </p:txBody>
      </p:sp>
      <p:sp>
        <p:nvSpPr>
          <p:cNvPr id="11" name="Text 6"/>
          <p:cNvSpPr/>
          <p:nvPr/>
        </p:nvSpPr>
        <p:spPr>
          <a:xfrm>
            <a:off x="1363303" y="5310834"/>
            <a:ext cx="12264206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일반적으로는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number1 = 65 , number2 = 2.4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일때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결과 값은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27.083333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하지만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number3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는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number1 / number2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계산 결과를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정수형으로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받고 있기에 결과값은 소수점이 버려진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27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출력이 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하지만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number2 / number1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처럼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실수형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/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정수형 으로 하게 된다면</a:t>
            </a:r>
            <a:r>
              <a:rPr lang="en-US" altLang="ko-KR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error: 'number' was not declared in this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scope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를 발생시킨다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</a:p>
          <a:p>
            <a:pPr>
              <a:lnSpc>
                <a:spcPts val="1960"/>
              </a:lnSpc>
            </a:pPr>
            <a:endParaRPr lang="en-US" altLang="ko-KR" sz="1225" dirty="0" smtClean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>
              <a:lnSpc>
                <a:spcPts val="1960"/>
              </a:lnSpc>
            </a:pP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이는 변수가 선언되지 않았거나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,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잘못 사용되었음을 의미한다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이와 같이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</a:rPr>
              <a:t>실수형을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</a:rPr>
              <a:t>정수형으로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</a:rPr>
              <a:t>나눌때는</a:t>
            </a:r>
            <a:r>
              <a:rPr lang="ko-KR" altLang="en-US" sz="1225" dirty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명시적으로 </a:t>
            </a:r>
            <a:r>
              <a:rPr lang="en-US" altLang="ko-KR" sz="1225" dirty="0" err="1" smtClean="0">
                <a:solidFill>
                  <a:srgbClr val="272525"/>
                </a:solidFill>
                <a:latin typeface="Eudoxus Sans" pitchFamily="34" charset="0"/>
              </a:rPr>
              <a:t>int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 number3 = (double)number2 / number1;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으로 해주거나</a:t>
            </a:r>
            <a:endParaRPr lang="en-US" altLang="ko-KR" sz="1225" dirty="0" smtClean="0">
              <a:solidFill>
                <a:srgbClr val="272525"/>
              </a:solidFill>
              <a:latin typeface="Eudoxus Sans" pitchFamily="34" charset="0"/>
            </a:endParaRPr>
          </a:p>
          <a:p>
            <a:pPr>
              <a:lnSpc>
                <a:spcPts val="1960"/>
              </a:lnSpc>
            </a:pP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</a:rPr>
              <a:t>static_cast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방식으로 </a:t>
            </a:r>
            <a:r>
              <a:rPr lang="en-US" altLang="ko-KR" sz="1225" dirty="0" err="1" smtClean="0">
                <a:solidFill>
                  <a:srgbClr val="272525"/>
                </a:solidFill>
                <a:latin typeface="Eudoxus Sans" pitchFamily="34" charset="0"/>
              </a:rPr>
              <a:t>int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 number3 = </a:t>
            </a:r>
            <a:r>
              <a:rPr lang="en-US" altLang="ko-KR" sz="1225" dirty="0" err="1" smtClean="0">
                <a:solidFill>
                  <a:srgbClr val="272525"/>
                </a:solidFill>
                <a:latin typeface="Eudoxus Sans" pitchFamily="34" charset="0"/>
              </a:rPr>
              <a:t>static_cast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&lt;</a:t>
            </a:r>
            <a:r>
              <a:rPr lang="en-US" altLang="ko-KR" sz="1225" dirty="0" err="1" smtClean="0">
                <a:solidFill>
                  <a:srgbClr val="272525"/>
                </a:solidFill>
                <a:latin typeface="Eudoxus Sans" pitchFamily="34" charset="0"/>
              </a:rPr>
              <a:t>int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&gt;(number2) / number1;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</a:rPr>
              <a:t>으로 해줘야 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sz="1225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062" y="2615961"/>
            <a:ext cx="113442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6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96966" y="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57.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합치기(+=)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198239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효율적인 문자열 결합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82391" y="5799051"/>
            <a:ext cx="325897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C++의 += 연산자를 사용하면 두 개의 문자열을 간단하게 합칠 수 있습니다. 이를 통해 문자열 연결 작업을 효율적으로 수행할 수 있습니다.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68571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동적 메모리 관리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85711" y="5799051"/>
            <a:ext cx="325897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 연결 시 기존 문자열의 크기가 자동으로 확장되어, 새로운 메모리 할당이 필요하지 않습니다. 이를 통해 메모리 관리에 효율성을 높일 수 있습니다.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38903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가독성 향상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389031" y="5799051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+=를 사용하면 문자열 합치기 코드를 간결하고 직관적으로 작성할 수 있어, 코드 가독성이 높아집니다.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87" y="940891"/>
            <a:ext cx="3429000" cy="40195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534797" y="294938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34797" y="256131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89" y="2774186"/>
            <a:ext cx="6272573" cy="4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91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287196" y="246229"/>
            <a:ext cx="80560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중간에 문자열 추가(insert)</a:t>
            </a:r>
            <a:endParaRPr lang="en-US" sz="306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02" y="1306043"/>
            <a:ext cx="3067050" cy="27432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6534797" y="25896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34797" y="22015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267" y="2282899"/>
            <a:ext cx="3344936" cy="789488"/>
          </a:xfrm>
          <a:prstGeom prst="rect">
            <a:avLst/>
          </a:prstGeom>
        </p:spPr>
      </p:pic>
      <p:sp>
        <p:nvSpPr>
          <p:cNvPr id="26" name="Text 3"/>
          <p:cNvSpPr/>
          <p:nvPr/>
        </p:nvSpPr>
        <p:spPr>
          <a:xfrm>
            <a:off x="6609522" y="46447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</a:rPr>
              <a:t>Insert()</a:t>
            </a:r>
            <a:endParaRPr lang="en-US" sz="2187" dirty="0"/>
          </a:p>
        </p:txBody>
      </p:sp>
      <p:sp>
        <p:nvSpPr>
          <p:cNvPr id="27" name="Text 4"/>
          <p:cNvSpPr/>
          <p:nvPr/>
        </p:nvSpPr>
        <p:spPr>
          <a:xfrm>
            <a:off x="4888876" y="5146532"/>
            <a:ext cx="5011228" cy="24046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으로는 문자열에서 몇 번째 인덱스 번호 위치에 문자열을 추가 할 지에 대한 인덱스 번호가 오게 된다</a:t>
            </a:r>
            <a:r>
              <a:rPr lang="en-US" altLang="ko-KR" sz="1750" dirty="0" smtClean="0"/>
              <a:t>.</a:t>
            </a:r>
          </a:p>
          <a:p>
            <a:pPr algn="l">
              <a:lnSpc>
                <a:spcPts val="2799"/>
              </a:lnSpc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으로는</a:t>
            </a:r>
            <a:r>
              <a:rPr lang="ko-KR" altLang="en-US" sz="1750" dirty="0" smtClean="0"/>
              <a:t> 추가  할 문자열이 오게 된다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4306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694748" y="444222"/>
            <a:ext cx="62497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일부 비우기(erase)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6139935" y="52990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부분</a:t>
            </a: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삭제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833105" y="5724780"/>
            <a:ext cx="5002530" cy="1906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++의 </a:t>
            </a:r>
            <a:r>
              <a:rPr lang="en-US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string.erase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에서 첫 번째 인자 값으로는 문자열에서 삭제할 위치 값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,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즉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인덱스값이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들어온다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</a:rPr>
              <a:t>두 번째 인자 값으로는 지울 문자의 개수가 들어온다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</a:rPr>
              <a:t>.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674198"/>
            <a:ext cx="3990975" cy="24193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2" y="2570023"/>
            <a:ext cx="4626384" cy="62245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6677672" y="279307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77672" y="240500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236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185880" y="3065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이동(move)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5349240" y="56371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m</a:t>
            </a:r>
            <a:r>
              <a:rPr lang="en-US" sz="2187" dirty="0" smtClean="0"/>
              <a:t>ove()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5349240" y="6138972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move()</a:t>
            </a:r>
            <a:r>
              <a:rPr lang="ko-KR" altLang="en-US" sz="1750" dirty="0" smtClean="0"/>
              <a:t>는 데이터를 이동시킬 때 쓰이는 함수이며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데이터만 이동 시키지 원본객체는 사라지지 않는다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7754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23873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031915"/>
            <a:ext cx="3962400" cy="4191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210" y="2243502"/>
            <a:ext cx="2973575" cy="12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0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2376130" y="31789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문자열에서 특정 문자만 제거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(erase, remove)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1080022"/>
            <a:ext cx="3619500" cy="2943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2038933"/>
            <a:ext cx="2669319" cy="593182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8126730" y="43168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erase()</a:t>
            </a:r>
            <a:endParaRPr lang="en-US" sz="2187" dirty="0"/>
          </a:p>
        </p:txBody>
      </p:sp>
      <p:sp>
        <p:nvSpPr>
          <p:cNvPr id="20" name="Text 4"/>
          <p:cNvSpPr/>
          <p:nvPr/>
        </p:nvSpPr>
        <p:spPr>
          <a:xfrm>
            <a:off x="8126730" y="4664047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/>
              <a:t>문자열을 부분적으로 지우는 함수이다</a:t>
            </a:r>
            <a:r>
              <a:rPr lang="en-US" altLang="ko-KR" sz="17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인자로는 </a:t>
            </a:r>
            <a:r>
              <a:rPr lang="en-US" altLang="ko-KR" sz="1750" dirty="0" smtClean="0"/>
              <a:t>remove</a:t>
            </a:r>
            <a:r>
              <a:rPr lang="ko-KR" altLang="en-US" sz="1750" dirty="0" smtClean="0"/>
              <a:t>를 통해 지울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의 모든 </a:t>
            </a:r>
            <a:r>
              <a:rPr lang="ko-KR" altLang="en-US" sz="1750" dirty="0" err="1" smtClean="0"/>
              <a:t>위치값을</a:t>
            </a:r>
            <a:r>
              <a:rPr lang="ko-KR" altLang="en-US" sz="1750" dirty="0" smtClean="0"/>
              <a:t> </a:t>
            </a:r>
            <a:r>
              <a:rPr lang="en-US" altLang="ko-KR" sz="1750" dirty="0" smtClean="0"/>
              <a:t>erase</a:t>
            </a:r>
            <a:r>
              <a:rPr lang="ko-KR" altLang="en-US" sz="1750" dirty="0" smtClean="0"/>
              <a:t>함수에 리턴 받는다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인자로는 문자열 순회의 끝 위치를 나타낸다</a:t>
            </a:r>
            <a:r>
              <a:rPr lang="en-US" altLang="ko-KR" sz="1750" dirty="0" smtClean="0"/>
              <a:t>. </a:t>
            </a:r>
            <a:endParaRPr lang="en-US" altLang="ko-KR" sz="1750" dirty="0"/>
          </a:p>
        </p:txBody>
      </p:sp>
      <p:sp>
        <p:nvSpPr>
          <p:cNvPr id="17" name="Text 3"/>
          <p:cNvSpPr/>
          <p:nvPr/>
        </p:nvSpPr>
        <p:spPr>
          <a:xfrm>
            <a:off x="2674620" y="43271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r</a:t>
            </a:r>
            <a:r>
              <a:rPr lang="en-US" sz="2187" dirty="0" smtClean="0"/>
              <a:t>emove()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2674620" y="4734652"/>
            <a:ext cx="4184027" cy="2226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논리적의 끝 이후의 부분은 원래 문자열의 나머지 부분이 남아있다</a:t>
            </a:r>
            <a:r>
              <a:rPr lang="en-US" altLang="ko-KR" sz="1750" dirty="0" smtClean="0"/>
              <a:t>.</a:t>
            </a:r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err="1" smtClean="0"/>
              <a:t>예를들어</a:t>
            </a:r>
            <a:r>
              <a:rPr lang="ko-KR" altLang="en-US" sz="1750" dirty="0" smtClean="0"/>
              <a:t>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를 세 번을 제거 했으면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이후 끝에 </a:t>
            </a:r>
            <a:r>
              <a:rPr lang="ko-KR" altLang="en-US" sz="1750" dirty="0" err="1" smtClean="0"/>
              <a:t>세개의</a:t>
            </a:r>
            <a:r>
              <a:rPr lang="ko-KR" altLang="en-US" sz="1750" dirty="0" smtClean="0"/>
              <a:t> 문자열이 남아있다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결론적으로는 지워야 </a:t>
            </a:r>
            <a:r>
              <a:rPr lang="ko-KR" altLang="en-US" sz="1750" dirty="0"/>
              <a:t>하는 원소들을 컨테이너 맨 뒤로 보내버릴 </a:t>
            </a:r>
            <a:r>
              <a:rPr lang="ko-KR" altLang="en-US" sz="1750" dirty="0" smtClean="0"/>
              <a:t>뿐 이다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</p:txBody>
      </p:sp>
    </p:spTree>
    <p:extLst>
      <p:ext uri="{BB962C8B-B14F-4D97-AF65-F5344CB8AC3E}">
        <p14:creationId xmlns:p14="http://schemas.microsoft.com/office/powerpoint/2010/main" val="303153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일부 교체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58647" y="4334291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replace()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759215" y="5135602"/>
            <a:ext cx="4735030" cy="2014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 err="1" smtClean="0"/>
              <a:t>string.replace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는 문자열을 교체하고 싶을 때 사용한다</a:t>
            </a:r>
            <a:r>
              <a:rPr lang="en-US" altLang="ko-KR" sz="1600" dirty="0" smtClean="0"/>
              <a:t>. 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첫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위치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두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길이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세 번째 인자로는 새로운 문자열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형태이다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17" y="1260515"/>
            <a:ext cx="3752850" cy="2743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093" y="2115111"/>
            <a:ext cx="4114901" cy="6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정수로 변환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4455846" y="521951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744214" y="5816513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stoi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는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atoi</a:t>
            </a:r>
            <a:r>
              <a:rPr lang="ko-KR" altLang="en-US" sz="1600" dirty="0" smtClean="0"/>
              <a:t>랑 다르게 예외로 오류를 처리가 가능하다</a:t>
            </a:r>
            <a:r>
              <a:rPr lang="en-US" altLang="ko-KR" sz="1600" dirty="0" smtClean="0"/>
              <a:t>.</a:t>
            </a:r>
            <a:r>
              <a:rPr lang="ko-KR" altLang="en-US" sz="1750" dirty="0" smtClean="0"/>
              <a:t> </a:t>
            </a:r>
            <a:endParaRPr lang="en-US" altLang="ko-KR" sz="175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799" y="1069252"/>
            <a:ext cx="3476625" cy="3990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992" y="2013034"/>
            <a:ext cx="4357051" cy="824307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9277645" y="522536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atoi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566013" y="5822362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/>
              <a:t>a</a:t>
            </a:r>
            <a:r>
              <a:rPr lang="en-US" altLang="ko-KR" sz="1750" dirty="0" err="1" smtClean="0"/>
              <a:t>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도 </a:t>
            </a:r>
            <a:r>
              <a:rPr lang="en-US" altLang="ko-KR" sz="1750" dirty="0" err="1" smtClean="0"/>
              <a:t>stoi</a:t>
            </a:r>
            <a:r>
              <a:rPr lang="ko-KR" altLang="en-US" sz="1750" dirty="0" smtClean="0"/>
              <a:t>와 같이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stoi</a:t>
            </a:r>
            <a:r>
              <a:rPr lang="ko-KR" altLang="en-US" sz="1600" dirty="0" smtClean="0"/>
              <a:t>랑 다르게 예외를 던지지 않으며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문자열이 정수가 아닌 문자로 시작하면 변환을 멈추고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을 반환한다</a:t>
            </a:r>
            <a:r>
              <a:rPr lang="en-US" altLang="ko-KR" sz="1600" dirty="0" smtClean="0"/>
              <a:t>.</a:t>
            </a:r>
            <a:endParaRPr lang="en-US" altLang="ko-KR" sz="1750" dirty="0" smtClean="0"/>
          </a:p>
        </p:txBody>
      </p:sp>
    </p:spTree>
    <p:extLst>
      <p:ext uri="{BB962C8B-B14F-4D97-AF65-F5344CB8AC3E}">
        <p14:creationId xmlns:p14="http://schemas.microsoft.com/office/powerpoint/2010/main" val="246555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330277" y="2306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64.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숫자로 변환</a:t>
            </a:r>
            <a:r>
              <a:rPr lang="en-US" altLang="ko-KR" sz="3060" dirty="0" smtClean="0"/>
              <a:t>(string stream)</a:t>
            </a:r>
            <a:endParaRPr lang="en-US" altLang="ko-KR" sz="3060" b="1" dirty="0" smtClean="0">
              <a:solidFill>
                <a:srgbClr val="1F1E1E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82" y="1421069"/>
            <a:ext cx="3733800" cy="35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882" y="1421069"/>
            <a:ext cx="4143375" cy="3505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739" y="2537773"/>
            <a:ext cx="3277999" cy="127179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9286905" y="305065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86905" y="266258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2398046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stringstream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089537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smtClean="0"/>
              <a:t>1) </a:t>
            </a:r>
            <a:r>
              <a:rPr lang="ko-KR" altLang="en-US" sz="1750" dirty="0" smtClean="0"/>
              <a:t>필요한 정보들을 빼낼 때 유용하게 쓰인다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2) </a:t>
            </a:r>
            <a:r>
              <a:rPr lang="ko-KR" altLang="en-US" sz="1750" dirty="0" smtClean="0"/>
              <a:t>문자열에서 숫자를 읽어 </a:t>
            </a:r>
            <a:r>
              <a:rPr lang="en-US" altLang="ko-KR" sz="1750" dirty="0" smtClean="0"/>
              <a:t>number1</a:t>
            </a:r>
            <a:r>
              <a:rPr lang="ko-KR" altLang="en-US" sz="1750" dirty="0" smtClean="0"/>
              <a:t>에 저장을 한 후 구분문자를 무시하기 위해 </a:t>
            </a:r>
            <a:r>
              <a:rPr lang="en-US" altLang="ko-KR" sz="1750" dirty="0" smtClean="0"/>
              <a:t>ignore()</a:t>
            </a:r>
            <a:r>
              <a:rPr lang="ko-KR" altLang="en-US" sz="1750" dirty="0" smtClean="0"/>
              <a:t>이 사용된다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이 과정은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이 끝에 도달 할 때까지 반복된다</a:t>
            </a:r>
            <a:r>
              <a:rPr lang="en-US" altLang="ko-KR" sz="1750" dirty="0" smtClean="0"/>
              <a:t>.</a:t>
            </a:r>
          </a:p>
        </p:txBody>
      </p:sp>
      <p:sp>
        <p:nvSpPr>
          <p:cNvPr id="12" name="Text 3"/>
          <p:cNvSpPr/>
          <p:nvPr/>
        </p:nvSpPr>
        <p:spPr>
          <a:xfrm>
            <a:off x="8885257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clear(), </a:t>
            </a:r>
            <a:r>
              <a:rPr lang="en-US" sz="2187" dirty="0" err="1" smtClean="0"/>
              <a:t>str</a:t>
            </a:r>
            <a:r>
              <a:rPr lang="en-US" sz="2187" dirty="0" smtClean="0"/>
              <a:t>() </a:t>
            </a:r>
            <a:r>
              <a:rPr lang="ko-KR" altLang="en-US" sz="2187" dirty="0" smtClean="0"/>
              <a:t>이후</a:t>
            </a:r>
            <a:endParaRPr lang="en-US" sz="2187" dirty="0"/>
          </a:p>
        </p:txBody>
      </p:sp>
      <p:sp>
        <p:nvSpPr>
          <p:cNvPr id="13" name="Text 4"/>
          <p:cNvSpPr/>
          <p:nvPr/>
        </p:nvSpPr>
        <p:spPr>
          <a:xfrm>
            <a:off x="7576748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을 초기화 하고</a:t>
            </a:r>
            <a:r>
              <a:rPr lang="en-US" altLang="ko-KR" sz="1750" dirty="0" smtClean="0"/>
              <a:t>, stream </a:t>
            </a:r>
            <a:r>
              <a:rPr lang="ko-KR" altLang="en-US" sz="1750" dirty="0" smtClean="0"/>
              <a:t>내용을 </a:t>
            </a:r>
            <a:r>
              <a:rPr lang="ko-KR" altLang="en-US" sz="1750" dirty="0" err="1" smtClean="0"/>
              <a:t>빈문자열로</a:t>
            </a:r>
            <a:r>
              <a:rPr lang="ko-KR" altLang="en-US" sz="1750" dirty="0" smtClean="0"/>
              <a:t> 설정한다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smtClean="0"/>
              <a:t>1, 23, 4 </a:t>
            </a:r>
            <a:r>
              <a:rPr lang="ko-KR" altLang="en-US" sz="1750" dirty="0" smtClean="0"/>
              <a:t>를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에 집어 넣는다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이전하고 동일하게 숫자를 출력하고</a:t>
            </a:r>
            <a:r>
              <a:rPr lang="en-US" altLang="ko-KR" sz="1750" dirty="0" smtClean="0"/>
              <a:t>, ignore()</a:t>
            </a:r>
            <a:r>
              <a:rPr lang="ko-KR" altLang="en-US" sz="1750" dirty="0" smtClean="0"/>
              <a:t>을 통해 구분문자를 무시한다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4372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65.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정렬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(sort)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953949"/>
            <a:ext cx="4248150" cy="3876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85" y="2374131"/>
            <a:ext cx="3891510" cy="112597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982737" y="543532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sort()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271105" y="6032319"/>
            <a:ext cx="4735030" cy="12721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알파벳 순서에 맞게 정렬한다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숫자와 문자가 섞여있을 경우 숫자가 먼저 정렬이 된 후 문자가 정렬이 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216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뒤집기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(reverse)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reverse()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뒤집기 위한 </a:t>
            </a:r>
            <a:r>
              <a:rPr lang="en-US" altLang="ko-KR" sz="1750" dirty="0" err="1" smtClean="0"/>
              <a:t>algoritm</a:t>
            </a:r>
            <a:r>
              <a:rPr lang="en-US" altLang="ko-KR" sz="1750" dirty="0" smtClean="0"/>
              <a:t> </a:t>
            </a:r>
            <a:r>
              <a:rPr lang="ko-KR" altLang="en-US" sz="1750" dirty="0" smtClean="0"/>
              <a:t>헤더파일을 </a:t>
            </a:r>
            <a:r>
              <a:rPr lang="en-US" altLang="ko-KR" sz="1750" dirty="0" smtClean="0"/>
              <a:t>include</a:t>
            </a:r>
            <a:r>
              <a:rPr lang="ko-KR" altLang="en-US" sz="1750" dirty="0" smtClean="0"/>
              <a:t>를 한 후 </a:t>
            </a: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함수를 사용한다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에서 첫 위치와 마지막 위치를 인자로 전달 한다</a:t>
            </a:r>
            <a:r>
              <a:rPr lang="en-US" altLang="ko-KR" sz="1750" dirty="0" smtClean="0"/>
              <a:t>. </a:t>
            </a:r>
            <a:r>
              <a:rPr lang="ko-KR" altLang="en-US" sz="1750" dirty="0" smtClean="0"/>
              <a:t>그러면 첫 위치에서 마지막 위치까지 모두 </a:t>
            </a:r>
            <a:r>
              <a:rPr lang="en-US" altLang="ko-KR" sz="1750" dirty="0" smtClean="0"/>
              <a:t>reverse</a:t>
            </a:r>
            <a:r>
              <a:rPr lang="ko-KR" altLang="en-US" sz="1750" dirty="0" smtClean="0"/>
              <a:t>를 할 수 있다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354982"/>
            <a:ext cx="3162300" cy="2790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453" y="2508097"/>
            <a:ext cx="4852768" cy="8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6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908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8812" y="334448"/>
            <a:ext cx="4497824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30.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C-Style </a:t>
            </a:r>
            <a:r>
              <a:rPr lang="ko-KR" altLang="en-US" sz="3062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형변환</a:t>
            </a:r>
            <a:endParaRPr lang="en-US" sz="3062" dirty="0"/>
          </a:p>
        </p:txBody>
      </p:sp>
      <p:sp>
        <p:nvSpPr>
          <p:cNvPr id="10" name="Text 5"/>
          <p:cNvSpPr/>
          <p:nvPr/>
        </p:nvSpPr>
        <p:spPr>
          <a:xfrm>
            <a:off x="1363303" y="3902316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C-Style cast</a:t>
            </a:r>
            <a:endParaRPr lang="en-US" sz="1531" dirty="0"/>
          </a:p>
        </p:txBody>
      </p:sp>
      <p:sp>
        <p:nvSpPr>
          <p:cNvPr id="11" name="Text 6"/>
          <p:cNvSpPr/>
          <p:nvPr/>
        </p:nvSpPr>
        <p:spPr>
          <a:xfrm>
            <a:off x="1363303" y="4322049"/>
            <a:ext cx="12264206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자료형 앞에 (캐스트 연산자)를 붙여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강제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변환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들어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x = (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)3.14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와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같이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사용할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2" name="Text 7"/>
          <p:cNvSpPr/>
          <p:nvPr/>
        </p:nvSpPr>
        <p:spPr>
          <a:xfrm>
            <a:off x="1363302" y="5373609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주의사항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1363302" y="5742383"/>
            <a:ext cx="11182658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 smtClean="0"/>
              <a:t>C-Style </a:t>
            </a:r>
            <a:r>
              <a:rPr lang="ko-KR" altLang="en-US" sz="1225" dirty="0" err="1" smtClean="0"/>
              <a:t>형변환은</a:t>
            </a:r>
            <a:r>
              <a:rPr lang="ko-KR" altLang="en-US" sz="1225" dirty="0" smtClean="0"/>
              <a:t> </a:t>
            </a:r>
            <a:r>
              <a:rPr lang="ko-KR" altLang="en-US" sz="1225" dirty="0" err="1" smtClean="0"/>
              <a:t>형변환이</a:t>
            </a:r>
            <a:r>
              <a:rPr lang="ko-KR" altLang="en-US" sz="1225" dirty="0" smtClean="0"/>
              <a:t> 되면 </a:t>
            </a:r>
            <a:r>
              <a:rPr lang="ko-KR" altLang="en-US" sz="1225" dirty="0" err="1" smtClean="0"/>
              <a:t>안되는것들이</a:t>
            </a:r>
            <a:r>
              <a:rPr lang="ko-KR" altLang="en-US" sz="1225" dirty="0" smtClean="0"/>
              <a:t> </a:t>
            </a:r>
            <a:r>
              <a:rPr lang="ko-KR" altLang="en-US" sz="1225" dirty="0" err="1" smtClean="0"/>
              <a:t>형변환이</a:t>
            </a:r>
            <a:r>
              <a:rPr lang="ko-KR" altLang="en-US" sz="1225" dirty="0" smtClean="0"/>
              <a:t> 되는 경우가 있다</a:t>
            </a:r>
            <a:r>
              <a:rPr lang="en-US" altLang="ko-KR" sz="1225" dirty="0" smtClean="0"/>
              <a:t>. </a:t>
            </a:r>
            <a:r>
              <a:rPr lang="ko-KR" altLang="en-US" sz="1225" dirty="0" smtClean="0"/>
              <a:t>그러므로 </a:t>
            </a:r>
            <a:r>
              <a:rPr lang="en-US" altLang="ko-KR" sz="1225" dirty="0" smtClean="0"/>
              <a:t>C-Style </a:t>
            </a:r>
            <a:r>
              <a:rPr lang="ko-KR" altLang="en-US" sz="1225" dirty="0" err="1" smtClean="0"/>
              <a:t>형변환은</a:t>
            </a:r>
            <a:r>
              <a:rPr lang="ko-KR" altLang="en-US" sz="1225" dirty="0" smtClean="0"/>
              <a:t> 되도록 </a:t>
            </a:r>
            <a:r>
              <a:rPr lang="ko-KR" altLang="en-US" sz="1225" dirty="0" err="1" smtClean="0"/>
              <a:t>피하는것이</a:t>
            </a:r>
            <a:r>
              <a:rPr lang="ko-KR" altLang="en-US" sz="1225" dirty="0" smtClean="0"/>
              <a:t> 좋다</a:t>
            </a:r>
            <a:r>
              <a:rPr lang="en-US" altLang="ko-KR" sz="1225" dirty="0" smtClean="0"/>
              <a:t>.</a:t>
            </a:r>
            <a:endParaRPr lang="en-US" sz="1225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302" y="2185492"/>
            <a:ext cx="11182657" cy="771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숫자를 문자열로 변환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to_string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to_string</a:t>
            </a:r>
            <a:r>
              <a:rPr lang="en-US" altLang="ko-KR" sz="1750" dirty="0" smtClean="0"/>
              <a:t>() </a:t>
            </a:r>
            <a:r>
              <a:rPr lang="ko-KR" altLang="en-US" sz="1750" dirty="0" smtClean="0"/>
              <a:t>함수는 어떤 숫자든 문자열로 변환해주는 함수이다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40" y="1174203"/>
            <a:ext cx="3762375" cy="3133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251" y="2377629"/>
            <a:ext cx="3501998" cy="11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30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084471" y="1531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정수와 문자의 최대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/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최소값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(min, max)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3308315" y="539402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auto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714670" y="593946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키워드는 선언 </a:t>
            </a:r>
            <a:r>
              <a:rPr lang="ko-KR" altLang="en-US" sz="1600" dirty="0" smtClean="0"/>
              <a:t>지정자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키워드에서는 선언의 초기화 식에서 형식이 추론되는 변수를 선언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max</a:t>
            </a:r>
            <a:r>
              <a:rPr lang="ko-KR" altLang="en-US" sz="1600" dirty="0"/>
              <a:t>는 수의 최대값 </a:t>
            </a:r>
            <a:r>
              <a:rPr lang="en-US" altLang="ko-KR" sz="1600" dirty="0"/>
              <a:t>min</a:t>
            </a:r>
            <a:r>
              <a:rPr lang="ko-KR" altLang="en-US" sz="1600" dirty="0"/>
              <a:t>은 수의 최소값을 구한다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26" y="938771"/>
            <a:ext cx="4876800" cy="41814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30" y="2055244"/>
            <a:ext cx="2005959" cy="1905661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8511358" y="539013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minmax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7595359" y="5919441"/>
            <a:ext cx="3761898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minmax</a:t>
            </a:r>
            <a:r>
              <a:rPr lang="en-US" altLang="ko-KR" sz="1600" dirty="0"/>
              <a:t>()</a:t>
            </a:r>
            <a:r>
              <a:rPr lang="ko-KR" altLang="en-US" sz="1600" dirty="0"/>
              <a:t>에서는 </a:t>
            </a:r>
            <a:r>
              <a:rPr lang="en-US" altLang="ko-KR" sz="1600" dirty="0" err="1" smtClean="0"/>
              <a:t>maxmint.first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는 최소값</a:t>
            </a:r>
            <a:r>
              <a:rPr lang="en-US" altLang="ko-KR" sz="1600" dirty="0"/>
              <a:t>, </a:t>
            </a:r>
            <a:r>
              <a:rPr lang="en-US" altLang="ko-KR" sz="1600" dirty="0" err="1" smtClean="0"/>
              <a:t>maxmint.second</a:t>
            </a:r>
            <a:r>
              <a:rPr lang="ko-KR" altLang="en-US" sz="1600" dirty="0"/>
              <a:t>는 </a:t>
            </a:r>
            <a:r>
              <a:rPr lang="ko-KR" altLang="en-US" sz="1600" dirty="0" smtClean="0"/>
              <a:t>최대값</a:t>
            </a:r>
            <a:r>
              <a:rPr lang="ko-KR" altLang="en-US" sz="1600" dirty="0"/>
              <a:t>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표시</a:t>
            </a:r>
          </a:p>
          <a:p>
            <a:pPr marL="342900" indent="-342900">
              <a:buAutoNum type="arabicParenR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26465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001762" y="12349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69.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449700" y="542853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pointer </a:t>
            </a:r>
            <a:r>
              <a:rPr lang="ko-KR" altLang="en-US" sz="2187" dirty="0" smtClean="0"/>
              <a:t>변수 </a:t>
            </a:r>
            <a:r>
              <a:rPr lang="en-US" altLang="ko-KR" sz="2187" dirty="0" smtClean="0"/>
              <a:t>(*)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4856055" y="5973978"/>
            <a:ext cx="4735030" cy="148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*(</a:t>
            </a:r>
            <a:r>
              <a:rPr lang="ko-KR" altLang="en-US" sz="1600" dirty="0" err="1" smtClean="0"/>
              <a:t>아스테리스크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실제 값이 아닌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 smtClean="0"/>
              <a:t> 저장한다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주소를 </a:t>
            </a:r>
            <a:r>
              <a:rPr lang="ko-KR" altLang="en-US" sz="1600" dirty="0" err="1" smtClean="0"/>
              <a:t>불러올때는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&amp;(</a:t>
            </a:r>
            <a:r>
              <a:rPr lang="ko-KR" altLang="en-US" sz="1600" dirty="0" err="1" smtClean="0"/>
              <a:t>앰퍼샌트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를 사용하여 변수의 주소를 불러온다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81" y="850595"/>
            <a:ext cx="3962400" cy="4543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92" y="2362325"/>
            <a:ext cx="3114065" cy="12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4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70.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00" y="875583"/>
            <a:ext cx="5257800" cy="4552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960" y="2552699"/>
            <a:ext cx="3532986" cy="900565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397725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010819" y="6115106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vector&lt;string&gt; </a:t>
            </a:r>
            <a:r>
              <a:rPr lang="ko-KR" altLang="en-US" sz="1600" dirty="0" smtClean="0"/>
              <a:t>객체를 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vector.push_back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을 통해  문자열 추가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5" name="Text 3"/>
          <p:cNvSpPr/>
          <p:nvPr/>
        </p:nvSpPr>
        <p:spPr>
          <a:xfrm>
            <a:off x="7808029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pointerFunc</a:t>
            </a:r>
            <a:r>
              <a:rPr lang="en-US" sz="2187" dirty="0" smtClean="0"/>
              <a:t>(Vector&lt;string&gt; *info)</a:t>
            </a:r>
          </a:p>
        </p:txBody>
      </p:sp>
      <p:sp>
        <p:nvSpPr>
          <p:cNvPr id="16" name="Text 4"/>
          <p:cNvSpPr/>
          <p:nvPr/>
        </p:nvSpPr>
        <p:spPr>
          <a:xfrm>
            <a:off x="7713076" y="6115106"/>
            <a:ext cx="4735030" cy="1465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1)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 비어있으면 </a:t>
            </a:r>
            <a:r>
              <a:rPr lang="en-US" altLang="ko-KR" sz="1600" dirty="0" smtClean="0"/>
              <a:t>return 0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</a:t>
            </a:r>
            <a:endParaRPr lang="en-US" altLang="ko-KR" sz="1600" dirty="0" smtClean="0"/>
          </a:p>
          <a:p>
            <a:r>
              <a:rPr lang="ko-KR" altLang="en-US" sz="1600" dirty="0" smtClean="0"/>
              <a:t>비어 있지 않으면 매개변수의 </a:t>
            </a:r>
            <a:r>
              <a:rPr lang="en-US" altLang="ko-KR" sz="1600" dirty="0" smtClean="0"/>
              <a:t>size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042873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68056" y="340228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8056" y="301421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773" y="921473"/>
            <a:ext cx="4848225" cy="4791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450" y="2461519"/>
            <a:ext cx="1991092" cy="2239978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168594" y="6091657"/>
            <a:ext cx="6293211" cy="139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*(p1 +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는 배열 포인터가 참조하고 있는 배열의 모든 요소가 출력이 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*p2[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도 마찬가지로 배열 포인터가 참조하고 있는 배열의 모든 요소가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2689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지역변수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891277" y="232767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91277" y="19396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94" y="1939600"/>
            <a:ext cx="4368090" cy="13650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951" y="1296057"/>
            <a:ext cx="2390775" cy="24343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726" y="1292041"/>
            <a:ext cx="4229100" cy="243840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548726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t</a:t>
            </a:r>
            <a:r>
              <a:rPr lang="en-US" sz="2187" dirty="0" smtClean="0"/>
              <a:t>emp1(), temp2()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161820" y="5012661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/>
              <a:t>t</a:t>
            </a:r>
            <a:r>
              <a:rPr lang="en-US" altLang="ko-KR" sz="1600" dirty="0" smtClean="0"/>
              <a:t>emp1 -&gt;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20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temp2 -&gt;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arg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974282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587376" y="4847314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/>
              <a:t>n</a:t>
            </a:r>
            <a:r>
              <a:rPr lang="en-US" altLang="ko-KR" sz="1600" dirty="0" err="1" smtClean="0"/>
              <a:t>um</a:t>
            </a:r>
            <a:r>
              <a:rPr lang="en-US" altLang="ko-KR" sz="1600" dirty="0" smtClean="0"/>
              <a:t> = 10 </a:t>
            </a:r>
            <a:r>
              <a:rPr lang="ko-KR" altLang="en-US" sz="1600" dirty="0" smtClean="0"/>
              <a:t>이후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rtn1 = temp1(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rtn2 = temp2(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  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22596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전역변수 사용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(extern)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419302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func1(), func2()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927132" y="6139996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전역변수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 = 100 </a:t>
            </a:r>
            <a:r>
              <a:rPr lang="ko-KR" altLang="en-US" sz="1600" dirty="0" smtClean="0"/>
              <a:t>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/>
              <a:t>f</a:t>
            </a:r>
            <a:r>
              <a:rPr lang="en-US" altLang="ko-KR" sz="1600" dirty="0" smtClean="0"/>
              <a:t>unc1 -&gt;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func2 -&gt;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798411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708491" y="6007637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++(</a:t>
            </a:r>
            <a:r>
              <a:rPr lang="ko-KR" altLang="en-US" sz="1600" dirty="0" smtClean="0"/>
              <a:t>전역변수</a:t>
            </a:r>
            <a:r>
              <a:rPr lang="en-US" altLang="ko-KR" sz="1600" dirty="0" smtClean="0"/>
              <a:t>)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main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func1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func2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43" y="862477"/>
            <a:ext cx="3829050" cy="4362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318" y="1973707"/>
            <a:ext cx="3891672" cy="18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11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74. Call By Value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Func</a:t>
            </a:r>
            <a:r>
              <a:rPr lang="en-US" sz="2187" dirty="0" smtClean="0"/>
              <a:t>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값을 인자로 넘겨줌과 동시에 내부적으로 복사를 해 온다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그러므로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변수는 </a:t>
            </a:r>
            <a:r>
              <a:rPr lang="en-US" altLang="ko-KR" sz="1600" dirty="0" err="1" smtClean="0"/>
              <a:t>Func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함수에 있는 복사 값과 같지 않다</a:t>
            </a:r>
            <a:r>
              <a:rPr lang="en-US" altLang="ko-KR" sz="1600" dirty="0" smtClean="0"/>
              <a:t>. year </a:t>
            </a:r>
            <a:r>
              <a:rPr lang="ko-KR" altLang="en-US" sz="1600" dirty="0" smtClean="0"/>
              <a:t>변수에 직접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더한게</a:t>
            </a:r>
            <a:r>
              <a:rPr lang="ko-KR" altLang="en-US" sz="1600" dirty="0" smtClean="0"/>
              <a:t> 아닌 내부적으로 복사 한 값에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더한 것이다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38" y="1180866"/>
            <a:ext cx="3743325" cy="3552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875" y="2226887"/>
            <a:ext cx="3213984" cy="13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70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75. Call By Reference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9485781" y="26225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485781" y="22344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181114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1715550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선언된 </a:t>
            </a:r>
            <a:r>
              <a:rPr lang="en-US" altLang="ko-KR" sz="1600" dirty="0" smtClean="0"/>
              <a:t>year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불러와 참조하는 방식으로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주소값에</a:t>
            </a:r>
            <a:r>
              <a:rPr lang="ko-KR" altLang="en-US" sz="1600" dirty="0" smtClean="0"/>
              <a:t> 해당하는 값을 변경하게 되면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Func1()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에서의 주소와 값을 공유한다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498" y="2102985"/>
            <a:ext cx="3513338" cy="1342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38" y="1290918"/>
            <a:ext cx="3343275" cy="2724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813" y="1290918"/>
            <a:ext cx="4286250" cy="2724150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8854327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&amp;info)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388763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smtClean="0"/>
              <a:t>string </a:t>
            </a:r>
            <a:r>
              <a:rPr lang="ko-KR" altLang="en-US" sz="1600" dirty="0" smtClean="0"/>
              <a:t>객체 </a:t>
            </a:r>
            <a:r>
              <a:rPr lang="en-US" altLang="ko-KR" sz="1600" dirty="0" err="1" smtClean="0"/>
              <a:t>king_info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094493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76. Call By Address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0335503" y="208449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335503" y="169642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8" y="1017746"/>
            <a:ext cx="5562600" cy="2247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138" y="1017745"/>
            <a:ext cx="4143375" cy="2247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242" y="1308257"/>
            <a:ext cx="3076575" cy="1666875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2268419" y="4497963"/>
            <a:ext cx="33125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*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1953738" y="5173373"/>
            <a:ext cx="4858412" cy="1613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call </a:t>
            </a:r>
            <a:r>
              <a:rPr lang="en-US" altLang="ko-KR" sz="1600" dirty="0"/>
              <a:t>by value </a:t>
            </a:r>
            <a:r>
              <a:rPr lang="ko-KR" altLang="en-US" sz="1600" dirty="0"/>
              <a:t>방식처럼 단순히 주소를 복사해서 주소라는 </a:t>
            </a:r>
            <a:r>
              <a:rPr lang="en-US" altLang="ko-KR" sz="1600" dirty="0"/>
              <a:t>'</a:t>
            </a:r>
            <a:r>
              <a:rPr lang="ko-KR" altLang="en-US" sz="1600" dirty="0"/>
              <a:t>값</a:t>
            </a:r>
            <a:r>
              <a:rPr lang="en-US" altLang="ko-KR" sz="1600" dirty="0"/>
              <a:t>'</a:t>
            </a:r>
            <a:r>
              <a:rPr lang="ko-KR" altLang="en-US" sz="1600" dirty="0"/>
              <a:t>을 메모리에 임시로 저장 후 인자로 </a:t>
            </a:r>
            <a:r>
              <a:rPr lang="ko-KR" altLang="en-US" sz="1600" dirty="0" smtClean="0"/>
              <a:t>넘긴다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그 후 값을 변경 </a:t>
            </a:r>
            <a:r>
              <a:rPr lang="ko-KR" altLang="en-US" sz="1600" dirty="0" err="1" smtClean="0"/>
              <a:t>할때에는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Func1() </a:t>
            </a:r>
            <a:r>
              <a:rPr lang="ko-KR" altLang="en-US" sz="1600" dirty="0" smtClean="0"/>
              <a:t>함수 내에서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역참조를</a:t>
            </a:r>
            <a:r>
              <a:rPr lang="ko-KR" altLang="en-US" sz="1600" dirty="0" smtClean="0"/>
              <a:t> 이용하여 값을 변경한다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7" name="Text 3"/>
          <p:cNvSpPr/>
          <p:nvPr/>
        </p:nvSpPr>
        <p:spPr>
          <a:xfrm>
            <a:off x="7941632" y="449796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626951" y="5173373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err="1" smtClean="0"/>
              <a:t>bool</a:t>
            </a:r>
            <a:r>
              <a:rPr lang="ko-KR" altLang="en-US" sz="1600" dirty="0" smtClean="0"/>
              <a:t>변수 </a:t>
            </a:r>
            <a:r>
              <a:rPr lang="en-US" altLang="ko-KR" sz="1600" dirty="0" err="1" smtClean="0"/>
              <a:t>is_on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과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 변수 </a:t>
            </a:r>
            <a:r>
              <a:rPr lang="en-US" altLang="ko-KR" sz="1600" dirty="0" err="1" smtClean="0"/>
              <a:t>num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4270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908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8812" y="334448"/>
            <a:ext cx="4497824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30.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Static Cast</a:t>
            </a:r>
            <a:endParaRPr lang="en-US" sz="3062" dirty="0"/>
          </a:p>
        </p:txBody>
      </p:sp>
      <p:sp>
        <p:nvSpPr>
          <p:cNvPr id="10" name="Text 5"/>
          <p:cNvSpPr/>
          <p:nvPr/>
        </p:nvSpPr>
        <p:spPr>
          <a:xfrm>
            <a:off x="3341432" y="4052411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 err="1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s</a:t>
            </a:r>
            <a:r>
              <a:rPr lang="en-US" sz="1531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tatic_cast</a:t>
            </a:r>
            <a:endParaRPr lang="en-US" sz="1531" dirty="0"/>
          </a:p>
        </p:txBody>
      </p:sp>
      <p:sp>
        <p:nvSpPr>
          <p:cNvPr id="11" name="Text 6"/>
          <p:cNvSpPr/>
          <p:nvPr/>
        </p:nvSpPr>
        <p:spPr>
          <a:xfrm>
            <a:off x="3341432" y="4450913"/>
            <a:ext cx="9184865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c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에서의 명시적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casting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방식은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형변환이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되면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안되는것이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돼버리는 경우를 방지하여 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C++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에서는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static_cast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를 도입하였다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.</a:t>
            </a:r>
            <a:r>
              <a:rPr lang="en-US" altLang="ko-KR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</a:t>
            </a:r>
            <a:r>
              <a:rPr lang="en-US" altLang="ko-KR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static_cast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는 하나의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자료형을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다른 </a:t>
            </a:r>
            <a:r>
              <a:rPr lang="ko-KR" alt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자료형으로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변환하는 데 가장 좋은 방법이다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.</a:t>
            </a:r>
            <a:endParaRPr lang="en-US" sz="1225" dirty="0"/>
          </a:p>
        </p:txBody>
      </p:sp>
      <p:sp>
        <p:nvSpPr>
          <p:cNvPr id="13" name="Text 8"/>
          <p:cNvSpPr/>
          <p:nvPr/>
        </p:nvSpPr>
        <p:spPr>
          <a:xfrm>
            <a:off x="3341431" y="5508180"/>
            <a:ext cx="9184865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 err="1" smtClean="0"/>
              <a:t>static_cast</a:t>
            </a:r>
            <a:r>
              <a:rPr lang="en-US" sz="1225" dirty="0" smtClean="0"/>
              <a:t> </a:t>
            </a:r>
            <a:r>
              <a:rPr lang="ko-KR" altLang="en-US" sz="1225" dirty="0" smtClean="0"/>
              <a:t>에서는 </a:t>
            </a:r>
            <a:r>
              <a:rPr lang="ko-KR" altLang="en-US" sz="1225" dirty="0" err="1" smtClean="0"/>
              <a:t>형변환이</a:t>
            </a:r>
            <a:r>
              <a:rPr lang="ko-KR" altLang="en-US" sz="1225" dirty="0" smtClean="0"/>
              <a:t> 될 때 오류를 체크를 해준다</a:t>
            </a:r>
            <a:r>
              <a:rPr lang="en-US" altLang="ko-KR" sz="1225" dirty="0" smtClean="0"/>
              <a:t>. </a:t>
            </a:r>
            <a:r>
              <a:rPr lang="ko-KR" altLang="en-US" sz="1225" dirty="0" err="1" smtClean="0"/>
              <a:t>예를들어</a:t>
            </a:r>
            <a:r>
              <a:rPr lang="ko-KR" altLang="en-US" sz="1225" dirty="0" smtClean="0"/>
              <a:t> 서로 다른 타입의 포인터 간의 타입변환이 </a:t>
            </a:r>
            <a:r>
              <a:rPr lang="ko-KR" altLang="en-US" sz="1225" dirty="0" err="1" smtClean="0"/>
              <a:t>되는것을</a:t>
            </a:r>
            <a:r>
              <a:rPr lang="ko-KR" altLang="en-US" sz="1225" dirty="0" smtClean="0"/>
              <a:t> 오류를 출력해주거나 또는 </a:t>
            </a:r>
            <a:r>
              <a:rPr lang="ko-KR" altLang="en-US" sz="1225" dirty="0" smtClean="0"/>
              <a:t>실수로 </a:t>
            </a:r>
            <a:r>
              <a:rPr lang="en-US" altLang="ko-KR" sz="1225" dirty="0" err="1" smtClean="0"/>
              <a:t>const</a:t>
            </a:r>
            <a:r>
              <a:rPr lang="ko-KR" altLang="en-US" sz="1225" dirty="0" smtClean="0"/>
              <a:t>를 제거하는 등 의도하지 않은 작업을 할 확률을 줄여준다</a:t>
            </a:r>
            <a:r>
              <a:rPr lang="en-US" altLang="ko-KR" sz="1225" dirty="0" smtClean="0"/>
              <a:t>.</a:t>
            </a:r>
            <a:endParaRPr lang="en-US" sz="1225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25" y="2440772"/>
            <a:ext cx="120967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77. </a:t>
            </a:r>
            <a:r>
              <a:rPr lang="en-US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/>
              <a:t>c</a:t>
            </a:r>
            <a:r>
              <a:rPr lang="en-US" sz="2187" dirty="0" err="1" smtClean="0"/>
              <a:t>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c</a:t>
            </a:r>
            <a:r>
              <a:rPr lang="en-US" altLang="ko-KR" sz="1600" dirty="0" err="1" smtClean="0"/>
              <a:t>onst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변수는 </a:t>
            </a:r>
            <a:r>
              <a:rPr lang="ko-KR" altLang="en-US" sz="1600" dirty="0" err="1" smtClean="0"/>
              <a:t>상수형</a:t>
            </a:r>
            <a:r>
              <a:rPr lang="ko-KR" altLang="en-US" sz="1600" dirty="0" smtClean="0"/>
              <a:t> 변수이며</a:t>
            </a:r>
            <a:r>
              <a:rPr lang="en-US" altLang="ko-KR" sz="1600" dirty="0" smtClean="0"/>
              <a:t>, main</a:t>
            </a:r>
            <a:r>
              <a:rPr lang="ko-KR" altLang="en-US" sz="1600" dirty="0" smtClean="0"/>
              <a:t>함수가 끝날 때 까지는 값이 변경이 불가능하다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13" y="1579837"/>
            <a:ext cx="3371850" cy="2924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173" y="2483970"/>
            <a:ext cx="4359425" cy="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26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650672" y="26458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50672" y="225773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493575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const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포인터 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183418" y="5662750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가능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/>
              <a:t>i</a:t>
            </a:r>
            <a:r>
              <a:rPr lang="en-US" altLang="ko-KR" sz="1600" dirty="0" err="1" smtClean="0"/>
              <a:t>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*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가능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불가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불가능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참조값</a:t>
            </a:r>
            <a:r>
              <a:rPr lang="ko-KR" altLang="en-US" sz="1600" dirty="0" smtClean="0"/>
              <a:t> 변경 불가능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4" y="1783782"/>
            <a:ext cx="4381500" cy="198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74" y="1783781"/>
            <a:ext cx="3209925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061" y="1897769"/>
            <a:ext cx="2950231" cy="16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2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312465" y="1707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89955" y="25235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89955" y="21354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02621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/>
              <a:t>은</a:t>
            </a:r>
            <a:r>
              <a:rPr lang="ko-KR" altLang="en-US" sz="1600" dirty="0" smtClean="0"/>
              <a:t> 여러 값들을 열거하고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정수형 상수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매핑하여</a:t>
            </a:r>
            <a:r>
              <a:rPr lang="ko-KR" altLang="en-US" sz="1600" dirty="0" smtClean="0"/>
              <a:t>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선언하고 초기화를 하지 않으면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제일 앞에 있는 순서대로 </a:t>
            </a:r>
            <a:r>
              <a:rPr lang="en-US" altLang="ko-KR" sz="1600" dirty="0" smtClean="0"/>
              <a:t>0,1,2… </a:t>
            </a:r>
            <a:r>
              <a:rPr lang="ko-KR" altLang="en-US" sz="1600" dirty="0" smtClean="0"/>
              <a:t>로 초기화가 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특정한 정수 값을 사용하고 싶다면 초기화를 해준다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 후 초기화가 되지 않은 값들은 </a:t>
            </a:r>
            <a:r>
              <a:rPr lang="ko-KR" altLang="en-US" sz="1600" dirty="0" err="1" smtClean="0"/>
              <a:t>이전데이터값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+1</a:t>
            </a:r>
            <a:r>
              <a:rPr lang="ko-KR" altLang="en-US" sz="1600" dirty="0" smtClean="0"/>
              <a:t>씩 증가하여 값을 가진다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정수형 상수이기 때문에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에서 값을 변경 할 수 없다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하게 되면 </a:t>
            </a:r>
            <a:r>
              <a:rPr lang="en-US" altLang="ko-KR" sz="1600" dirty="0" smtClean="0"/>
              <a:t>error : value </a:t>
            </a:r>
            <a:r>
              <a:rPr lang="en-US" altLang="ko-KR" sz="1600" dirty="0"/>
              <a:t>required as left operand of assignment</a:t>
            </a:r>
            <a:endParaRPr lang="en-US" altLang="ko-KR" sz="1600" dirty="0" smtClean="0"/>
          </a:p>
          <a:p>
            <a:r>
              <a:rPr lang="ko-KR" altLang="en-US" sz="1600" dirty="0" smtClean="0"/>
              <a:t>오류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33" y="1335329"/>
            <a:ext cx="2038350" cy="23336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483" y="1349915"/>
            <a:ext cx="3857625" cy="2319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59" y="2270092"/>
            <a:ext cx="4553485" cy="7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39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Class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973618" y="23548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73618" y="19667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20737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r>
              <a:rPr lang="en-US" sz="2187" dirty="0" smtClean="0"/>
              <a:t> Class</a:t>
            </a:r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기존 </a:t>
            </a: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은 정수형 값을 가질 수 있어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char </a:t>
            </a:r>
            <a:r>
              <a:rPr lang="ko-KR" altLang="en-US" sz="1600" dirty="0" smtClean="0"/>
              <a:t>형태로 선언할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명시하지 않으면 기본적으로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형으로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과 다르게 반드시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요소를 사용하려면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이름을 먼저 기입해야 한다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</a:t>
            </a:r>
            <a:r>
              <a:rPr lang="ko-KR" altLang="en-US" sz="1600" dirty="0" smtClean="0"/>
              <a:t>는 같은 이름의 요소를 여러 곳에서 사용할 수 있도록 지원하기 때문에 어느 </a:t>
            </a:r>
            <a:r>
              <a:rPr lang="ko-KR" altLang="en-US" sz="1600" dirty="0" err="1" smtClean="0"/>
              <a:t>열거형의</a:t>
            </a:r>
            <a:r>
              <a:rPr lang="ko-KR" altLang="en-US" sz="1600" dirty="0" smtClean="0"/>
              <a:t> 어느 요소인지를 정확하게 기입해야 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55" y="844549"/>
            <a:ext cx="2886075" cy="3248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30" y="844549"/>
            <a:ext cx="5000625" cy="3248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947" y="1932657"/>
            <a:ext cx="2617393" cy="13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67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33599" y="892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81.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,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초기화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11316353" y="2315443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316353" y="192737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408295" y="438575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smtClean="0"/>
              <a:t>배열 초기화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5" y="1000125"/>
            <a:ext cx="4914900" cy="3114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15" y="1000125"/>
            <a:ext cx="5657850" cy="31146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807" y="912921"/>
            <a:ext cx="1847850" cy="3409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41479" y="4937529"/>
            <a:ext cx="6393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data1</a:t>
            </a:r>
            <a:r>
              <a:rPr lang="ko-KR" altLang="en-US" dirty="0" smtClean="0"/>
              <a:t>에서 배열 크기를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지정하고 각각 </a:t>
            </a:r>
            <a:r>
              <a:rPr lang="en-US" altLang="ko-KR" dirty="0" smtClean="0"/>
              <a:t>0, 1 ,2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ata2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C</a:t>
            </a:r>
            <a:r>
              <a:rPr lang="en-US" altLang="ko-KR" dirty="0"/>
              <a:t>++</a:t>
            </a:r>
            <a:r>
              <a:rPr lang="ko-KR" altLang="en-US" dirty="0"/>
              <a:t>에서 배열 초기화 시</a:t>
            </a:r>
            <a:r>
              <a:rPr lang="en-US" altLang="ko-KR" dirty="0"/>
              <a:t>, </a:t>
            </a:r>
            <a:r>
              <a:rPr lang="ko-KR" altLang="en-US" dirty="0"/>
              <a:t>초기값이 명시되지 않은 요소는 </a:t>
            </a:r>
            <a:r>
              <a:rPr lang="en-US" altLang="ko-KR" dirty="0"/>
              <a:t>0</a:t>
            </a:r>
            <a:r>
              <a:rPr lang="ko-KR" altLang="en-US" dirty="0"/>
              <a:t>으로 자동 </a:t>
            </a:r>
            <a:r>
              <a:rPr lang="ko-KR" altLang="en-US" dirty="0" smtClean="0"/>
              <a:t>초기화가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ata3</a:t>
            </a:r>
            <a:r>
              <a:rPr lang="ko-KR" altLang="en-US" dirty="0" smtClean="0"/>
              <a:t>에서는 배열 초기화를 하지 않았으므로 </a:t>
            </a:r>
            <a:r>
              <a:rPr lang="ko-KR" altLang="en-US" dirty="0" err="1" smtClean="0"/>
              <a:t>쓰레기값이</a:t>
            </a:r>
            <a:r>
              <a:rPr lang="ko-KR" altLang="en-US" dirty="0" smtClean="0"/>
              <a:t> 출력이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err="1" smtClean="0"/>
              <a:t>Sizeof</a:t>
            </a:r>
            <a:r>
              <a:rPr lang="ko-KR" altLang="en-US" dirty="0" smtClean="0"/>
              <a:t>에서는 각각 크기를 지정한 만큼 </a:t>
            </a:r>
            <a:r>
              <a:rPr lang="en-US" altLang="ko-KR" dirty="0" smtClean="0"/>
              <a:t>* 4 (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 나오게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535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82.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78931" y="254897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78931" y="21609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862" y="1090839"/>
            <a:ext cx="3352800" cy="3324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9361" y="4807219"/>
            <a:ext cx="4871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 smtClean="0"/>
              <a:t>ata1[3] </a:t>
            </a:r>
            <a:r>
              <a:rPr lang="ko-KR" altLang="en-US" dirty="0" smtClean="0"/>
              <a:t>배열을 각각 </a:t>
            </a:r>
            <a:r>
              <a:rPr lang="en-US" altLang="ko-KR" dirty="0" smtClean="0"/>
              <a:t>0, 1, 2 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data1[0]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더함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data[1]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대입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data[2]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빼기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566" y="1685881"/>
            <a:ext cx="2997887" cy="20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55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83.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046256" y="226967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46256" y="188160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87" y="851545"/>
            <a:ext cx="3419475" cy="3457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851545"/>
            <a:ext cx="3514725" cy="3457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891" y="1382622"/>
            <a:ext cx="2466557" cy="2313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0172" y="5263563"/>
            <a:ext cx="6585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배열을 </a:t>
            </a:r>
            <a:r>
              <a:rPr lang="ko-KR" altLang="en-US" dirty="0"/>
              <a:t>선언할 </a:t>
            </a:r>
            <a:r>
              <a:rPr lang="ko-KR" altLang="en-US" dirty="0" smtClean="0"/>
              <a:t>경우 포인터를 사용하여 배열의 값을 알아 낼 수 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일반 변수는 포인터가 아니기 때문에 포인터 연산을 할 수 없다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 smtClean="0"/>
              <a:t>print1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포인터형으로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인자값을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받게 되면 </a:t>
            </a:r>
            <a:r>
              <a:rPr lang="en-US" altLang="ko-KR" dirty="0" smtClean="0"/>
              <a:t>*data</a:t>
            </a:r>
            <a:r>
              <a:rPr lang="ko-KR" altLang="en-US" dirty="0"/>
              <a:t>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print1 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는 배열의 첫 번째 값을 </a:t>
            </a:r>
            <a:r>
              <a:rPr lang="ko-KR" altLang="en-US" dirty="0" err="1" smtClean="0"/>
              <a:t>가르키게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받았으므로 값을 변경하면 </a:t>
            </a:r>
            <a:r>
              <a:rPr lang="en-US" altLang="ko-KR" dirty="0" smtClean="0"/>
              <a:t>Call by Address </a:t>
            </a:r>
            <a:r>
              <a:rPr lang="ko-KR" altLang="en-US" dirty="0" smtClean="0"/>
              <a:t>로 인해 실제 값도 변경이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15" name="Text 3"/>
          <p:cNvSpPr/>
          <p:nvPr/>
        </p:nvSpPr>
        <p:spPr>
          <a:xfrm>
            <a:off x="3265526" y="451562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arr</a:t>
            </a:r>
            <a:r>
              <a:rPr lang="en-US" sz="2187" dirty="0" smtClean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2425" y="5418842"/>
            <a:ext cx="6585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print2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배열을 받았고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배열의 주소도 전달이 되기 때문에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에서도 변경된 값이 전달이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그렇기에 실제로 함수의 매개변수를 전달 할 때 배열의 첫 번째 요소에 대한 포인터가 전달이 된다</a:t>
            </a:r>
            <a:r>
              <a:rPr lang="en-US" altLang="ko-KR" dirty="0" smtClean="0"/>
              <a:t>.</a:t>
            </a:r>
          </a:p>
        </p:txBody>
      </p:sp>
      <p:sp>
        <p:nvSpPr>
          <p:cNvPr id="17" name="Text 3"/>
          <p:cNvSpPr/>
          <p:nvPr/>
        </p:nvSpPr>
        <p:spPr>
          <a:xfrm>
            <a:off x="10187779" y="445784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print2(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arr</a:t>
            </a:r>
            <a:r>
              <a:rPr lang="en-US" sz="2187" dirty="0" smtClean="0"/>
              <a:t>[])</a:t>
            </a:r>
          </a:p>
        </p:txBody>
      </p:sp>
    </p:spTree>
    <p:extLst>
      <p:ext uri="{BB962C8B-B14F-4D97-AF65-F5344CB8AC3E}">
        <p14:creationId xmlns:p14="http://schemas.microsoft.com/office/powerpoint/2010/main" val="226004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84.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215304" y="25207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15304" y="213271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550023" y="4732944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ata1[2][2]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0" y="1191352"/>
            <a:ext cx="4086225" cy="2752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195" y="1201054"/>
            <a:ext cx="4095750" cy="27430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029" y="1273063"/>
            <a:ext cx="1551566" cy="24954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36591" y="5394923"/>
            <a:ext cx="4871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2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	data1[1][0] =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2		data1[1][1] =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63533" y="4815153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data2[2][3]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50101" y="5477132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3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+ 0	data1[1][0] = 0 + 3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0	+ 1	data1[1][1] = 0 + 4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data2[0][2] = 0	+ 2	data2[1][2] = 0 + 5</a:t>
            </a:r>
          </a:p>
        </p:txBody>
      </p:sp>
    </p:spTree>
    <p:extLst>
      <p:ext uri="{BB962C8B-B14F-4D97-AF65-F5344CB8AC3E}">
        <p14:creationId xmlns:p14="http://schemas.microsoft.com/office/powerpoint/2010/main" val="2269136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85.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25218" y="233611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25218" y="194804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4523055" y="5067445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37" y="1069413"/>
            <a:ext cx="3400425" cy="2705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1069414"/>
            <a:ext cx="3638550" cy="2705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44" y="1633020"/>
            <a:ext cx="1737729" cy="1818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41838" y="5003342"/>
            <a:ext cx="19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Func1(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[2][2])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2509" y="5635721"/>
            <a:ext cx="4871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[2][2] 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얻어오며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인자 값은 배열의 크기 상관없이 </a:t>
            </a:r>
            <a:r>
              <a:rPr lang="ko-KR" altLang="en-US" dirty="0" err="1" smtClean="0"/>
              <a:t>다른값으로</a:t>
            </a:r>
            <a:r>
              <a:rPr lang="ko-KR" altLang="en-US" dirty="0" smtClean="0"/>
              <a:t> 해도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5906" y="4988396"/>
            <a:ext cx="27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Func2(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 ][2],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77777" y="5635721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를 받으며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[row - 2][1]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[0][1] = 2000</a:t>
            </a:r>
            <a:r>
              <a:rPr lang="ko-KR" altLang="en-US" dirty="0" smtClean="0"/>
              <a:t>을 대입한다</a:t>
            </a:r>
            <a:r>
              <a:rPr lang="en-US" altLang="ko-KR" dirty="0" smtClean="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20010" y="5067445"/>
            <a:ext cx="301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Func3(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*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col)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143388" y="5632859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col</a:t>
            </a:r>
            <a:r>
              <a:rPr lang="ko-KR" altLang="en-US" dirty="0"/>
              <a:t>을</a:t>
            </a:r>
            <a:r>
              <a:rPr lang="ko-KR" altLang="en-US" dirty="0" smtClean="0"/>
              <a:t> 받으며</a:t>
            </a:r>
            <a:r>
              <a:rPr lang="en-US" altLang="ko-KR" dirty="0" smtClean="0"/>
              <a:t>,</a:t>
            </a:r>
            <a:r>
              <a:rPr lang="en-US" altLang="ko-KR" dirty="0"/>
              <a:t> *((</a:t>
            </a:r>
            <a:r>
              <a:rPr lang="en-US" altLang="ko-KR" dirty="0" err="1"/>
              <a:t>arr</a:t>
            </a:r>
            <a:r>
              <a:rPr lang="en-US" altLang="ko-KR" dirty="0"/>
              <a:t> + row - 1) + col - 1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*(arr+2) = 3000 </a:t>
            </a:r>
            <a:r>
              <a:rPr lang="ko-KR" altLang="en-US" dirty="0" smtClean="0"/>
              <a:t>을 대입한다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215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(fill)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98542" y="272418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98542" y="233611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6" y="1233406"/>
            <a:ext cx="3352800" cy="3457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926" y="1233406"/>
            <a:ext cx="4953000" cy="3457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499" y="2220855"/>
            <a:ext cx="3642454" cy="149821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72560" y="5372674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끝위치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29947" y="6005053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 수정을 끝낼 마지막 위치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43157" y="5374209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08126" y="6005053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로 정의한 값에는 </a:t>
            </a:r>
            <a:r>
              <a:rPr lang="en-US" altLang="ko-KR" dirty="0" smtClean="0"/>
              <a:t>begin() </a:t>
            </a:r>
            <a:r>
              <a:rPr lang="ko-KR" altLang="en-US" dirty="0" smtClean="0"/>
              <a:t>함수를 써서 배열을 변경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첫 번째 인자 값에는 일반 배열과 컨테이너를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번째 </a:t>
            </a:r>
            <a:r>
              <a:rPr lang="ko-KR" altLang="en-US" dirty="0" err="1" smtClean="0"/>
              <a:t>인자값으로는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begin() + 3 </a:t>
            </a:r>
            <a:r>
              <a:rPr lang="ko-KR" altLang="en-US" dirty="0" smtClean="0"/>
              <a:t>형식으로 마지막 위치를 받는다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622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36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06093" y="625370"/>
            <a:ext cx="4061817" cy="507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자료형의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</a:t>
            </a:r>
            <a:endParaRPr lang="en-US" sz="3060" dirty="0"/>
          </a:p>
        </p:txBody>
      </p:sp>
      <p:sp>
        <p:nvSpPr>
          <p:cNvPr id="10" name="Text 4"/>
          <p:cNvSpPr/>
          <p:nvPr/>
        </p:nvSpPr>
        <p:spPr>
          <a:xfrm>
            <a:off x="3843810" y="1499924"/>
            <a:ext cx="4724100" cy="16256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dirty="0" smtClean="0"/>
              <a:t>64 bit </a:t>
            </a:r>
            <a:r>
              <a:rPr lang="ko-KR" altLang="en-US" sz="1599" dirty="0" smtClean="0"/>
              <a:t>기준으로 한 </a:t>
            </a:r>
            <a:r>
              <a:rPr lang="ko-KR" altLang="en-US" sz="1599" dirty="0" err="1" smtClean="0"/>
              <a:t>자료형의</a:t>
            </a:r>
            <a:r>
              <a:rPr lang="ko-KR" altLang="en-US" sz="1599" dirty="0" smtClean="0"/>
              <a:t> 크기 및 범위이며</a:t>
            </a:r>
            <a:r>
              <a:rPr lang="en-US" altLang="ko-KR" sz="1599" dirty="0" smtClean="0"/>
              <a:t>,</a:t>
            </a:r>
          </a:p>
          <a:p>
            <a:pPr marL="0" indent="0">
              <a:lnSpc>
                <a:spcPts val="1999"/>
              </a:lnSpc>
              <a:buNone/>
            </a:pPr>
            <a:r>
              <a:rPr lang="en-US" altLang="ko-KR" sz="1599" dirty="0" smtClean="0"/>
              <a:t> 16</a:t>
            </a:r>
            <a:r>
              <a:rPr lang="ko-KR" altLang="en-US" sz="1599" dirty="0" smtClean="0"/>
              <a:t>비트나 </a:t>
            </a:r>
            <a:r>
              <a:rPr lang="en-US" altLang="ko-KR" sz="1599" dirty="0" smtClean="0"/>
              <a:t>32</a:t>
            </a:r>
            <a:r>
              <a:rPr lang="ko-KR" altLang="en-US" sz="1599" dirty="0" smtClean="0"/>
              <a:t>비트 </a:t>
            </a:r>
            <a:r>
              <a:rPr lang="en-US" altLang="ko-KR" sz="1599" dirty="0" smtClean="0"/>
              <a:t>OS </a:t>
            </a:r>
            <a:r>
              <a:rPr lang="ko-KR" altLang="en-US" sz="1599" dirty="0" smtClean="0"/>
              <a:t>기준에서는 </a:t>
            </a:r>
            <a:r>
              <a:rPr lang="ko-KR" altLang="en-US" sz="1599" dirty="0" err="1" smtClean="0"/>
              <a:t>자료형의</a:t>
            </a:r>
            <a:r>
              <a:rPr lang="ko-KR" altLang="en-US" sz="1599" dirty="0" smtClean="0"/>
              <a:t> 크기가 </a:t>
            </a:r>
            <a:endParaRPr lang="en-US" altLang="ko-KR" sz="1599" dirty="0" smtClean="0"/>
          </a:p>
          <a:p>
            <a:pPr marL="0" indent="0">
              <a:lnSpc>
                <a:spcPts val="1999"/>
              </a:lnSpc>
              <a:buNone/>
            </a:pPr>
            <a:r>
              <a:rPr lang="ko-KR" altLang="en-US" sz="1599" dirty="0" smtClean="0"/>
              <a:t>조금씩 다를 수 있다</a:t>
            </a:r>
            <a:r>
              <a:rPr lang="en-US" altLang="ko-KR" sz="1599" dirty="0" smtClean="0"/>
              <a:t>.</a:t>
            </a:r>
            <a:endParaRPr lang="en-US" sz="1599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810" y="2521173"/>
            <a:ext cx="6958393" cy="5169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ill_n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3" y="1518219"/>
            <a:ext cx="3371850" cy="2886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503" y="1518219"/>
            <a:ext cx="5000625" cy="28860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432" y="2257583"/>
            <a:ext cx="3249091" cy="140001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581991" y="274292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81991" y="235485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97936" y="5354426"/>
            <a:ext cx="41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57134" y="5986805"/>
            <a:ext cx="4871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fill </a:t>
            </a:r>
            <a:r>
              <a:rPr lang="ko-KR" altLang="en-US" dirty="0" smtClean="0"/>
              <a:t>과 다르게 두 번째 인자 값에는 종료 위치가 아닌 개수를 받는다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5812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struct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10142429" y="25156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142429" y="212756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61" y="995784"/>
            <a:ext cx="3533775" cy="3514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036" y="995784"/>
            <a:ext cx="4714875" cy="3514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313" y="1184282"/>
            <a:ext cx="1879635" cy="3157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9129" y="5222868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Struct</a:t>
            </a:r>
            <a:r>
              <a:rPr lang="en-US" altLang="ko-KR" dirty="0" smtClean="0"/>
              <a:t> Princess{}</a:t>
            </a:r>
            <a:r>
              <a:rPr lang="en-US" altLang="ko-KR" dirty="0" err="1" smtClean="0"/>
              <a:t>goryeo</a:t>
            </a:r>
            <a:r>
              <a:rPr lang="en-US" altLang="ko-KR" dirty="0" smtClean="0"/>
              <a:t>[2];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6516" y="5855247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구초제를</a:t>
            </a:r>
            <a:r>
              <a:rPr lang="ko-KR" altLang="en-US" dirty="0" smtClean="0"/>
              <a:t> 선언할 때 미리 초기화를 하여 선언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구조체를 배열로 사용할 수 있게 미리 변수를 지정할 수도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9208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89.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구조체를 함수 인자로 사용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10142429" y="25156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142429" y="212756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09129" y="5222868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Struct</a:t>
            </a:r>
            <a:r>
              <a:rPr lang="en-US" altLang="ko-KR" dirty="0" smtClean="0"/>
              <a:t> Princess{}</a:t>
            </a:r>
            <a:r>
              <a:rPr lang="en-US" altLang="ko-KR" dirty="0" err="1" smtClean="0"/>
              <a:t>goryeo</a:t>
            </a:r>
            <a:r>
              <a:rPr lang="en-US" altLang="ko-KR" dirty="0" smtClean="0"/>
              <a:t>[2];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6516" y="5855247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구초제를</a:t>
            </a:r>
            <a:r>
              <a:rPr lang="ko-KR" altLang="en-US" dirty="0" smtClean="0"/>
              <a:t> 선언할 때 미리 초기화를 하여 선언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구조체를 배열로 사용할 수 있게 미리 변수를 지정할 수도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89" y="1046521"/>
            <a:ext cx="4733925" cy="3619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14" y="1046522"/>
            <a:ext cx="4743450" cy="3619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327" y="1315525"/>
            <a:ext cx="3014895" cy="28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0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90.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초기화 ①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9581712" y="271903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81712" y="233096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67" y="1303260"/>
            <a:ext cx="2714625" cy="3390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55" y="1303260"/>
            <a:ext cx="5895975" cy="3390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205" y="2349834"/>
            <a:ext cx="2935838" cy="12214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1155" y="4984552"/>
            <a:ext cx="3536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Data1{</a:t>
            </a:r>
          </a:p>
          <a:p>
            <a:r>
              <a:rPr lang="en-US" altLang="ko-KR" dirty="0" smtClean="0"/>
              <a:t>	Data1(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x) : number(x){}</a:t>
            </a:r>
          </a:p>
          <a:p>
            <a:endParaRPr lang="en-US" altLang="ko-KR" dirty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number;</a:t>
            </a:r>
            <a:endParaRPr lang="en-US" altLang="ko-KR" dirty="0"/>
          </a:p>
          <a:p>
            <a:r>
              <a:rPr lang="en-US" altLang="ko-KR" dirty="0" smtClean="0"/>
              <a:t>};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8260" y="6560604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en-US" altLang="ko-KR" dirty="0" smtClean="0"/>
              <a:t>umber </a:t>
            </a:r>
            <a:r>
              <a:rPr lang="ko-KR" altLang="en-US" dirty="0" smtClean="0"/>
              <a:t>멤버 변수를 매개변수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로 초기화 하며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r>
              <a:rPr lang="en-US" altLang="ko-KR" dirty="0" smtClean="0"/>
              <a:t>number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초기화가 된다</a:t>
            </a:r>
            <a:r>
              <a:rPr lang="en-US" altLang="ko-KR" dirty="0" smtClean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2833" y="4984552"/>
            <a:ext cx="3536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Data2{</a:t>
            </a:r>
          </a:p>
          <a:p>
            <a:r>
              <a:rPr lang="en-US" altLang="ko-KR" dirty="0" smtClean="0"/>
              <a:t>	Data2(){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 = 10;</a:t>
            </a:r>
          </a:p>
          <a:p>
            <a:r>
              <a:rPr lang="en-US" altLang="ko-KR" dirty="0" smtClean="0"/>
              <a:t>	}</a:t>
            </a:r>
            <a:endParaRPr lang="en-US" altLang="ko-KR" dirty="0"/>
          </a:p>
          <a:p>
            <a:r>
              <a:rPr lang="en-US" altLang="ko-KR" dirty="0" smtClean="0"/>
              <a:t>};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79938" y="6560604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number = 10</a:t>
            </a:r>
            <a:r>
              <a:rPr lang="ko-KR" altLang="en-US" dirty="0" smtClean="0"/>
              <a:t>으로 초기화 하며</a:t>
            </a:r>
            <a:r>
              <a:rPr lang="en-US" altLang="ko-KR" dirty="0" smtClean="0"/>
              <a:t>, number</a:t>
            </a:r>
            <a:r>
              <a:rPr lang="ko-KR" altLang="en-US" dirty="0" smtClean="0"/>
              <a:t>은 정수형이다</a:t>
            </a:r>
            <a:r>
              <a:rPr lang="en-US" altLang="ko-KR" dirty="0" smtClean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289078" y="4984552"/>
            <a:ext cx="411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Data3{</a:t>
            </a:r>
          </a:p>
          <a:p>
            <a:r>
              <a:rPr lang="en-US" altLang="ko-KR" dirty="0" smtClean="0"/>
              <a:t>	Data3(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x) : number(x) {}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number;</a:t>
            </a:r>
            <a:endParaRPr lang="en-US" altLang="ko-KR" dirty="0"/>
          </a:p>
          <a:p>
            <a:r>
              <a:rPr lang="en-US" altLang="ko-KR" dirty="0" smtClean="0"/>
              <a:t>};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758722" y="6560604"/>
            <a:ext cx="4871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number </a:t>
            </a:r>
            <a:r>
              <a:rPr lang="ko-KR" altLang="en-US" dirty="0"/>
              <a:t>멤버 변수를 매개변수 </a:t>
            </a:r>
            <a:r>
              <a:rPr lang="en-US" altLang="ko-KR" dirty="0"/>
              <a:t>x</a:t>
            </a:r>
            <a:r>
              <a:rPr lang="ko-KR" altLang="en-US" dirty="0"/>
              <a:t>로 초기화 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number</a:t>
            </a:r>
            <a:r>
              <a:rPr lang="ko-KR" altLang="en-US" dirty="0"/>
              <a:t>은 </a:t>
            </a:r>
            <a:r>
              <a:rPr lang="ko-KR" altLang="en-US" dirty="0" err="1" smtClean="0"/>
              <a:t>상수형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</a:t>
            </a:r>
            <a:r>
              <a:rPr lang="ko-KR" altLang="en-US" dirty="0"/>
              <a:t>초기화가 된다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상수형이기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에서 임의적으로 값을 변경 할 수 없다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2579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초기화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②</a:t>
            </a:r>
            <a:endParaRPr lang="en-US" sz="3060" dirty="0"/>
          </a:p>
        </p:txBody>
      </p:sp>
      <p:sp>
        <p:nvSpPr>
          <p:cNvPr id="15" name="TextBox 14"/>
          <p:cNvSpPr txBox="1"/>
          <p:nvPr/>
        </p:nvSpPr>
        <p:spPr>
          <a:xfrm>
            <a:off x="1001155" y="4984552"/>
            <a:ext cx="353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Data1</a:t>
            </a:r>
            <a:r>
              <a:rPr lang="en-US" altLang="ko-KR" dirty="0" smtClean="0"/>
              <a:t>{</a:t>
            </a:r>
            <a:endParaRPr lang="en-US" altLang="ko-KR" dirty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number;</a:t>
            </a:r>
            <a:endParaRPr lang="en-US" altLang="ko-KR" dirty="0"/>
          </a:p>
          <a:p>
            <a:r>
              <a:rPr lang="en-US" altLang="ko-KR" dirty="0" smtClean="0"/>
              <a:t>};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8260" y="6325701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정수형변수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number </a:t>
            </a:r>
            <a:r>
              <a:rPr lang="ko-KR" altLang="en-US" dirty="0" smtClean="0"/>
              <a:t>가 있는 구조체 </a:t>
            </a:r>
            <a:r>
              <a:rPr lang="en-US" altLang="ko-KR" dirty="0" smtClean="0"/>
              <a:t>Data1 </a:t>
            </a:r>
            <a:r>
              <a:rPr lang="ko-KR" altLang="en-US" dirty="0" smtClean="0"/>
              <a:t>을 선언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872833" y="4984552"/>
            <a:ext cx="353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truct</a:t>
            </a:r>
            <a:r>
              <a:rPr lang="en-US" altLang="ko-KR" dirty="0" smtClean="0"/>
              <a:t> Data2{</a:t>
            </a:r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Data1 </a:t>
            </a:r>
            <a:r>
              <a:rPr lang="en-US" altLang="ko-KR" dirty="0" err="1" smtClean="0"/>
              <a:t>data1</a:t>
            </a:r>
            <a:r>
              <a:rPr lang="en-US" altLang="ko-KR" dirty="0" smtClean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number;</a:t>
            </a:r>
          </a:p>
          <a:p>
            <a:r>
              <a:rPr lang="en-US" altLang="ko-KR" dirty="0" smtClean="0"/>
              <a:t>} data2;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79938" y="6323213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Data1 </a:t>
            </a:r>
            <a:r>
              <a:rPr lang="ko-KR" altLang="en-US" dirty="0" smtClean="0"/>
              <a:t>구조체 타입 </a:t>
            </a:r>
            <a:r>
              <a:rPr lang="en-US" altLang="ko-KR" dirty="0" smtClean="0"/>
              <a:t>data1</a:t>
            </a:r>
            <a:r>
              <a:rPr lang="ko-KR" altLang="en-US" dirty="0" smtClean="0"/>
              <a:t>과 정수형 변수 </a:t>
            </a:r>
            <a:endParaRPr lang="en-US" altLang="ko-KR" dirty="0" smtClean="0"/>
          </a:p>
          <a:p>
            <a:r>
              <a:rPr lang="en-US" altLang="ko-KR" dirty="0" smtClean="0"/>
              <a:t>number </a:t>
            </a:r>
            <a:r>
              <a:rPr lang="ko-KR" altLang="en-US" dirty="0" smtClean="0"/>
              <a:t>을 선언 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289078" y="4984552"/>
            <a:ext cx="411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Main(){}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581712" y="6323213"/>
            <a:ext cx="4871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Data1 data1 = {}; </a:t>
            </a:r>
            <a:r>
              <a:rPr lang="ko-KR" altLang="en-US" dirty="0" smtClean="0"/>
              <a:t>를 통해 내부 변수를 모두 초기화</a:t>
            </a:r>
            <a:endParaRPr lang="en-US" altLang="ko-KR" dirty="0" smtClean="0"/>
          </a:p>
          <a:p>
            <a:r>
              <a:rPr lang="en-US" altLang="ko-KR" dirty="0" smtClean="0"/>
              <a:t>Data2 </a:t>
            </a:r>
            <a:r>
              <a:rPr lang="en-US" altLang="ko-KR" dirty="0" err="1" smtClean="0"/>
              <a:t>data2</a:t>
            </a:r>
            <a:r>
              <a:rPr lang="en-US" altLang="ko-KR" dirty="0" smtClean="0"/>
              <a:t> = {data1, 10}; </a:t>
            </a:r>
            <a:r>
              <a:rPr lang="ko-KR" altLang="en-US" dirty="0" smtClean="0"/>
              <a:t>을 통해 순서에 맞춰 인자를 전달 하기 때문에 </a:t>
            </a:r>
            <a:r>
              <a:rPr lang="en-US" altLang="ko-KR" dirty="0" smtClean="0"/>
              <a:t>Data1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변수가 차례로 선언 되었기에 초기화된 변수 </a:t>
            </a:r>
            <a:r>
              <a:rPr lang="en-US" altLang="ko-KR" dirty="0" smtClean="0"/>
              <a:t>data1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number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초기화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55" y="1239739"/>
            <a:ext cx="2047875" cy="2505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030" y="1239739"/>
            <a:ext cx="4867275" cy="2505075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313629" y="223456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313629" y="184649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794" y="1947122"/>
            <a:ext cx="3824925" cy="10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02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초기화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③</a:t>
            </a:r>
            <a:endParaRPr lang="en-US" sz="3060" dirty="0"/>
          </a:p>
        </p:txBody>
      </p:sp>
      <p:sp>
        <p:nvSpPr>
          <p:cNvPr id="15" name="TextBox 14"/>
          <p:cNvSpPr txBox="1"/>
          <p:nvPr/>
        </p:nvSpPr>
        <p:spPr>
          <a:xfrm>
            <a:off x="2615219" y="4016028"/>
            <a:ext cx="3536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struct</a:t>
            </a:r>
            <a:r>
              <a:rPr lang="en-US" altLang="ko-KR" dirty="0"/>
              <a:t> Info{</a:t>
            </a:r>
          </a:p>
          <a:p>
            <a:r>
              <a:rPr lang="en-US" altLang="ko-KR" dirty="0"/>
              <a:t>    string country;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   </a:t>
            </a:r>
            <a:r>
              <a:rPr lang="en-US" altLang="ko-KR" dirty="0" err="1"/>
              <a:t>struct</a:t>
            </a:r>
            <a:r>
              <a:rPr lang="en-US" altLang="ko-KR" dirty="0"/>
              <a:t> Who{</a:t>
            </a:r>
          </a:p>
          <a:p>
            <a:r>
              <a:rPr lang="en-US" altLang="ko-KR" dirty="0"/>
              <a:t>        string name;</a:t>
            </a:r>
          </a:p>
          <a:p>
            <a:r>
              <a:rPr lang="en-US" altLang="ko-KR" dirty="0"/>
              <a:t>        string nickname;</a:t>
            </a:r>
          </a:p>
          <a:p>
            <a:r>
              <a:rPr lang="en-US" altLang="ko-KR" dirty="0"/>
              <a:t>    } who;</a:t>
            </a:r>
          </a:p>
          <a:p>
            <a:r>
              <a:rPr lang="en-US" altLang="ko-KR" dirty="0"/>
              <a:t>};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9020" y="6700075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형 변수 </a:t>
            </a:r>
            <a:r>
              <a:rPr lang="en-US" altLang="ko-KR" dirty="0" smtClean="0"/>
              <a:t>country</a:t>
            </a:r>
            <a:r>
              <a:rPr lang="ko-KR" altLang="en-US" dirty="0" smtClean="0"/>
              <a:t>를 선언 이후 </a:t>
            </a:r>
            <a:endParaRPr lang="en-US" altLang="ko-KR" dirty="0" smtClean="0"/>
          </a:p>
          <a:p>
            <a:r>
              <a:rPr lang="ko-KR" altLang="en-US" dirty="0" smtClean="0"/>
              <a:t>구조체형 </a:t>
            </a:r>
            <a:r>
              <a:rPr lang="en-US" altLang="ko-KR" dirty="0" smtClean="0"/>
              <a:t>Who string name, string nickname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변수와 구조체 영역을 분리하여 초기화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9612948" y="3903884"/>
            <a:ext cx="411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ain(){}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883305" y="4679836"/>
            <a:ext cx="4871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Info</a:t>
            </a:r>
            <a:r>
              <a:rPr lang="ko-KR" altLang="en-US" dirty="0" smtClean="0"/>
              <a:t>형 구조체 </a:t>
            </a:r>
            <a:r>
              <a:rPr lang="en-US" altLang="ko-KR" dirty="0" smtClean="0"/>
              <a:t>chuck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anjang</a:t>
            </a:r>
            <a:r>
              <a:rPr lang="ko-KR" altLang="en-US" dirty="0" smtClean="0"/>
              <a:t>을 선언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구조체형 </a:t>
            </a:r>
            <a:r>
              <a:rPr lang="en-US" altLang="ko-KR" dirty="0" smtClean="0"/>
              <a:t>chuck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Info </a:t>
            </a:r>
            <a:r>
              <a:rPr lang="ko-KR" altLang="en-US" dirty="0" smtClean="0"/>
              <a:t>구조체와 </a:t>
            </a:r>
            <a:r>
              <a:rPr lang="en-US" altLang="ko-KR" dirty="0" smtClean="0"/>
              <a:t>Who </a:t>
            </a:r>
            <a:r>
              <a:rPr lang="ko-KR" altLang="en-US" dirty="0" smtClean="0"/>
              <a:t>구조체 각각 을 중괄호를 사용하여 감싸서 초기화 하는 방식으로 각 중괄호는 해당하는 구조체의 멤버 변수를 초기화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anjang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Info </a:t>
            </a:r>
            <a:r>
              <a:rPr lang="ko-KR" altLang="en-US" dirty="0" smtClean="0"/>
              <a:t>구조체 변수인 </a:t>
            </a:r>
            <a:r>
              <a:rPr lang="en-US" altLang="ko-KR" dirty="0" smtClean="0"/>
              <a:t>who</a:t>
            </a:r>
            <a:r>
              <a:rPr lang="ko-KR" altLang="en-US" dirty="0" smtClean="0"/>
              <a:t>가 구조체라는 사실을 무시하고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단순히 나열된 값으로 초기화를 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오류를 발생시킬 수 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59" y="1382614"/>
            <a:ext cx="2286000" cy="2390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459" y="1382614"/>
            <a:ext cx="5219700" cy="2390775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8657758" y="234001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57758" y="195194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722" y="2201246"/>
            <a:ext cx="3969406" cy="7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1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919814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파일을 한 글자씩 읽기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10142429" y="251563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142429" y="212756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09129" y="5222868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Struct</a:t>
            </a:r>
            <a:r>
              <a:rPr lang="en-US" altLang="ko-KR" dirty="0" smtClean="0"/>
              <a:t> Princess{}</a:t>
            </a:r>
            <a:r>
              <a:rPr lang="en-US" altLang="ko-KR" dirty="0" err="1" smtClean="0"/>
              <a:t>goryeo</a:t>
            </a:r>
            <a:r>
              <a:rPr lang="en-US" altLang="ko-KR" dirty="0" smtClean="0"/>
              <a:t>[2];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6516" y="5855247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구초제를</a:t>
            </a:r>
            <a:r>
              <a:rPr lang="ko-KR" altLang="en-US" dirty="0" smtClean="0"/>
              <a:t> 선언할 때 미리 초기화를 하여 선언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구조체를 배열로 사용할 수 있게 미리 변수를 지정할 수도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357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5740464" y="-2029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32~33.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</a:t>
            </a:r>
            <a:endParaRPr lang="en-US" sz="3060" dirty="0"/>
          </a:p>
        </p:txBody>
      </p:sp>
      <p:sp>
        <p:nvSpPr>
          <p:cNvPr id="7" name="Text 3"/>
          <p:cNvSpPr/>
          <p:nvPr/>
        </p:nvSpPr>
        <p:spPr>
          <a:xfrm>
            <a:off x="5109186" y="698931"/>
            <a:ext cx="6074629" cy="7747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//if(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1)</a:t>
            </a:r>
            <a:r>
              <a:rPr lang="ko-KR" altLang="en-US" sz="1250" dirty="0" smtClean="0"/>
              <a:t>에서 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</a:t>
            </a:r>
            <a:r>
              <a:rPr lang="ko-KR" altLang="en-US" sz="1250" dirty="0" smtClean="0"/>
              <a:t>이 </a:t>
            </a:r>
            <a:r>
              <a:rPr lang="en-US" altLang="ko-KR" sz="1250" dirty="0" smtClean="0"/>
              <a:t>true , 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2)</a:t>
            </a:r>
            <a:r>
              <a:rPr lang="ko-KR" altLang="en-US" sz="1250" dirty="0" smtClean="0"/>
              <a:t>에서 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</a:t>
            </a:r>
            <a:r>
              <a:rPr lang="ko-KR" altLang="en-US" sz="1250" dirty="0" smtClean="0"/>
              <a:t>가 </a:t>
            </a:r>
            <a:r>
              <a:rPr lang="en-US" altLang="ko-KR" sz="1250" dirty="0" smtClean="0"/>
              <a:t>false</a:t>
            </a:r>
            <a:r>
              <a:rPr lang="ko-KR" altLang="en-US" sz="1250" dirty="0" smtClean="0"/>
              <a:t>일 경우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//{} </a:t>
            </a:r>
            <a:r>
              <a:rPr lang="ko-KR" altLang="en-US" sz="1250" dirty="0" smtClean="0"/>
              <a:t>안으로 들어와 실행 내용이 실행</a:t>
            </a:r>
            <a:endParaRPr lang="en-US" altLang="ko-KR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 smtClean="0"/>
              <a:t>}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//{ }</a:t>
            </a:r>
            <a:r>
              <a:rPr lang="ko-KR" altLang="en-US" sz="1250" dirty="0" smtClean="0"/>
              <a:t>안에 있는 내용이 실행되지 않는다</a:t>
            </a:r>
            <a:r>
              <a:rPr lang="en-US" altLang="ko-KR" sz="1250" dirty="0" smtClean="0"/>
              <a:t>.</a:t>
            </a:r>
            <a:r>
              <a:rPr lang="en-US" sz="1250" dirty="0" smtClean="0"/>
              <a:t>	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  <a:p>
            <a:pPr>
              <a:lnSpc>
                <a:spcPts val="2799"/>
              </a:lnSpc>
            </a:pPr>
            <a:r>
              <a:rPr lang="en-US" altLang="ko-KR" sz="1250" dirty="0"/>
              <a:t>If(</a:t>
            </a:r>
            <a:r>
              <a:rPr lang="ko-KR" altLang="en-US" sz="1250" dirty="0" err="1"/>
              <a:t>조건식</a:t>
            </a:r>
            <a:r>
              <a:rPr lang="en-US" altLang="ko-KR" sz="1250" dirty="0"/>
              <a:t>1){</a:t>
            </a:r>
          </a:p>
          <a:p>
            <a:pPr>
              <a:lnSpc>
                <a:spcPts val="2799"/>
              </a:lnSpc>
            </a:pPr>
            <a:r>
              <a:rPr lang="en-US" altLang="ko-KR" sz="1250" dirty="0"/>
              <a:t>	if(</a:t>
            </a:r>
            <a:r>
              <a:rPr lang="ko-KR" altLang="en-US" sz="1250" dirty="0" err="1"/>
              <a:t>조건식</a:t>
            </a:r>
            <a:r>
              <a:rPr lang="en-US" altLang="ko-KR" sz="1250" dirty="0"/>
              <a:t>2){</a:t>
            </a:r>
          </a:p>
          <a:p>
            <a:pPr>
              <a:lnSpc>
                <a:spcPts val="2799"/>
              </a:lnSpc>
            </a:pPr>
            <a:r>
              <a:rPr lang="en-US" altLang="ko-KR" sz="1250" dirty="0"/>
              <a:t>		//</a:t>
            </a:r>
            <a:r>
              <a:rPr lang="ko-KR" altLang="en-US" sz="1250" dirty="0" err="1"/>
              <a:t>조건식</a:t>
            </a:r>
            <a:r>
              <a:rPr lang="en-US" altLang="ko-KR" sz="1250" dirty="0"/>
              <a:t>1</a:t>
            </a:r>
            <a:r>
              <a:rPr lang="ko-KR" altLang="en-US" sz="1250" dirty="0"/>
              <a:t>이 </a:t>
            </a:r>
            <a:r>
              <a:rPr lang="en-US" altLang="ko-KR" sz="1250" dirty="0"/>
              <a:t>true </a:t>
            </a:r>
            <a:r>
              <a:rPr lang="ko-KR" altLang="en-US" sz="1250" dirty="0"/>
              <a:t>이므로 </a:t>
            </a:r>
            <a:r>
              <a:rPr lang="en-US" altLang="ko-KR" sz="1250" dirty="0"/>
              <a:t>{} </a:t>
            </a:r>
            <a:r>
              <a:rPr lang="ko-KR" altLang="en-US" sz="1250" dirty="0"/>
              <a:t>코드블록이 </a:t>
            </a:r>
            <a:r>
              <a:rPr lang="ko-KR" altLang="en-US" sz="1250" dirty="0" err="1"/>
              <a:t>실행이후</a:t>
            </a:r>
            <a:r>
              <a:rPr lang="ko-KR" altLang="en-US" sz="1250" dirty="0"/>
              <a:t> </a:t>
            </a:r>
            <a:r>
              <a:rPr lang="en-US" altLang="ko-KR" sz="1250" dirty="0" smtClean="0"/>
              <a:t>			if</a:t>
            </a:r>
            <a:r>
              <a:rPr lang="en-US" altLang="ko-KR" sz="1250" dirty="0"/>
              <a:t>(</a:t>
            </a:r>
            <a:r>
              <a:rPr lang="ko-KR" altLang="en-US" sz="1250" dirty="0" err="1"/>
              <a:t>조건식</a:t>
            </a:r>
            <a:r>
              <a:rPr lang="en-US" altLang="ko-KR" sz="1250" dirty="0"/>
              <a:t>2)</a:t>
            </a:r>
            <a:r>
              <a:rPr lang="ko-KR" altLang="en-US" sz="1250" dirty="0"/>
              <a:t>가</a:t>
            </a:r>
            <a:r>
              <a:rPr lang="en-US" altLang="ko-KR" sz="1250" dirty="0"/>
              <a:t> false </a:t>
            </a:r>
            <a:r>
              <a:rPr lang="ko-KR" altLang="en-US" sz="1250" dirty="0"/>
              <a:t>이므로 실행</a:t>
            </a:r>
            <a:r>
              <a:rPr lang="en-US" altLang="ko-KR" sz="1250" dirty="0"/>
              <a:t>x</a:t>
            </a:r>
          </a:p>
          <a:p>
            <a:pPr>
              <a:lnSpc>
                <a:spcPts val="2799"/>
              </a:lnSpc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}</a:t>
            </a:r>
            <a:endParaRPr lang="en-US" altLang="ko-KR" sz="1250" dirty="0"/>
          </a:p>
          <a:p>
            <a:pPr>
              <a:lnSpc>
                <a:spcPts val="2799"/>
              </a:lnSpc>
            </a:pPr>
            <a:r>
              <a:rPr lang="en-US" altLang="ko-KR" sz="1250" dirty="0" smtClean="0"/>
              <a:t>}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</a:t>
            </a:r>
            <a:r>
              <a:rPr lang="en-US" sz="1250" dirty="0" smtClean="0"/>
              <a:t>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altLang="ko-KR" sz="1250" dirty="0"/>
              <a:t>	</a:t>
            </a:r>
            <a:r>
              <a:rPr lang="en-US" altLang="ko-KR" sz="1250" dirty="0" smtClean="0"/>
              <a:t>	//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</a:t>
            </a:r>
            <a:r>
              <a:rPr lang="ko-KR" altLang="en-US" sz="1250" dirty="0" smtClean="0"/>
              <a:t>이 참이지만</a:t>
            </a:r>
            <a:r>
              <a:rPr lang="en-US" altLang="ko-KR" sz="1250" dirty="0" smtClean="0"/>
              <a:t>, 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</a:t>
            </a:r>
            <a:r>
              <a:rPr lang="ko-KR" altLang="en-US" sz="1250" dirty="0" smtClean="0"/>
              <a:t>가 </a:t>
            </a:r>
            <a:r>
              <a:rPr lang="en-US" altLang="ko-KR" sz="1250" dirty="0" smtClean="0"/>
              <a:t>false </a:t>
            </a:r>
            <a:r>
              <a:rPr lang="ko-KR" altLang="en-US" sz="1250" dirty="0" smtClean="0"/>
              <a:t>이므로 실행 </a:t>
            </a:r>
            <a:r>
              <a:rPr lang="en-US" altLang="ko-KR" sz="1250" dirty="0" smtClean="0"/>
              <a:t>x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}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else{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	</a:t>
            </a:r>
            <a:r>
              <a:rPr lang="en-US" sz="1250" dirty="0" smtClean="0"/>
              <a:t>//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2</a:t>
            </a:r>
            <a:r>
              <a:rPr lang="ko-KR" altLang="en-US" sz="1250" dirty="0" smtClean="0"/>
              <a:t>가 </a:t>
            </a:r>
            <a:r>
              <a:rPr lang="en-US" altLang="ko-KR" sz="1250" dirty="0" smtClean="0"/>
              <a:t>false </a:t>
            </a:r>
            <a:r>
              <a:rPr lang="ko-KR" altLang="en-US" sz="1250" dirty="0" smtClean="0"/>
              <a:t>이므로 </a:t>
            </a:r>
            <a:r>
              <a:rPr lang="en-US" altLang="ko-KR" sz="1250" dirty="0" smtClean="0"/>
              <a:t>else{} </a:t>
            </a:r>
            <a:r>
              <a:rPr lang="ko-KR" altLang="en-US" sz="1250" dirty="0" smtClean="0"/>
              <a:t>코드블록이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}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2737" y="2005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34.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683" y="1452543"/>
            <a:ext cx="4010025" cy="3581400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7625695" y="1160356"/>
            <a:ext cx="6074629" cy="7747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// </a:t>
            </a:r>
            <a:r>
              <a:rPr lang="ko-KR" altLang="en-US" sz="1250" dirty="0" err="1" smtClean="0"/>
              <a:t>초기식</a:t>
            </a:r>
            <a:r>
              <a:rPr lang="en-US" altLang="ko-KR" sz="1250" dirty="0" smtClean="0"/>
              <a:t>,  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, </a:t>
            </a:r>
            <a:r>
              <a:rPr lang="ko-KR" altLang="en-US" sz="1250" dirty="0" err="1" smtClean="0"/>
              <a:t>증감식에</a:t>
            </a:r>
            <a:r>
              <a:rPr lang="ko-KR" altLang="en-US" sz="1250" dirty="0" smtClean="0"/>
              <a:t> 따라 </a:t>
            </a:r>
            <a:r>
              <a:rPr lang="ko-KR" altLang="en-US" sz="1250" dirty="0" err="1" smtClean="0"/>
              <a:t>반복문이</a:t>
            </a:r>
            <a:r>
              <a:rPr lang="ko-KR" altLang="en-US" sz="1250" dirty="0" smtClean="0"/>
              <a:t> 실행이 된다</a:t>
            </a:r>
            <a:r>
              <a:rPr lang="en-US" altLang="ko-KR" sz="12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for(</a:t>
            </a:r>
            <a:r>
              <a:rPr lang="ko-KR" altLang="en-US" sz="1250" dirty="0" err="1" smtClean="0"/>
              <a:t>초기식</a:t>
            </a:r>
            <a:r>
              <a:rPr lang="ko-KR" altLang="en-US" sz="1250" dirty="0" smtClean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1</a:t>
            </a:r>
            <a:r>
              <a:rPr lang="ko-KR" altLang="en-US" sz="1250" dirty="0" smtClean="0"/>
              <a:t> </a:t>
            </a:r>
            <a:r>
              <a:rPr lang="en-US" altLang="ko-KR" sz="1250" dirty="0" smtClean="0"/>
              <a:t>; </a:t>
            </a:r>
            <a:r>
              <a:rPr lang="ko-KR" altLang="en-US" sz="1250" dirty="0" err="1" smtClean="0"/>
              <a:t>증감식</a:t>
            </a:r>
            <a:r>
              <a:rPr lang="en-US" altLang="ko-KR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/>
              <a:t>2</a:t>
            </a:r>
            <a:r>
              <a:rPr lang="en-US" sz="1250" dirty="0" smtClean="0"/>
              <a:t>){ // </a:t>
            </a:r>
            <a:r>
              <a:rPr lang="ko-KR" altLang="en-US" sz="1250" dirty="0" smtClean="0"/>
              <a:t>조건식이 </a:t>
            </a:r>
            <a:r>
              <a:rPr lang="en-US" altLang="ko-KR" sz="1250" dirty="0" smtClean="0"/>
              <a:t>true </a:t>
            </a:r>
            <a:r>
              <a:rPr lang="ko-KR" altLang="en-US" sz="1250" dirty="0" err="1" smtClean="0"/>
              <a:t>일경우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	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/>
              <a:t>3</a:t>
            </a:r>
            <a:r>
              <a:rPr lang="en-US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	//</a:t>
            </a:r>
            <a:r>
              <a:rPr lang="ko-KR" altLang="en-US" sz="1250" dirty="0" err="1" smtClean="0"/>
              <a:t>조건식</a:t>
            </a:r>
            <a:r>
              <a:rPr lang="ko-KR" altLang="en-US" sz="1250" dirty="0" smtClean="0"/>
              <a:t> </a:t>
            </a:r>
            <a:r>
              <a:rPr lang="en-US" altLang="ko-KR" sz="1250" dirty="0" smtClean="0"/>
              <a:t>3</a:t>
            </a:r>
            <a:r>
              <a:rPr lang="ko-KR" altLang="en-US" sz="1250" dirty="0" smtClean="0"/>
              <a:t>이 </a:t>
            </a:r>
            <a:r>
              <a:rPr lang="en-US" altLang="ko-KR" sz="1250" dirty="0" smtClean="0"/>
              <a:t>false </a:t>
            </a:r>
            <a:r>
              <a:rPr lang="ko-KR" altLang="en-US" sz="1250" dirty="0" err="1" smtClean="0"/>
              <a:t>일경우</a:t>
            </a:r>
            <a:r>
              <a:rPr lang="ko-KR" altLang="en-US" sz="1250" dirty="0" smtClean="0"/>
              <a:t> 실행 안됨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}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	else if(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4</a:t>
            </a:r>
            <a:r>
              <a:rPr lang="en-US" sz="1250" dirty="0" smtClean="0"/>
              <a:t>){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	//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4</a:t>
            </a:r>
            <a:r>
              <a:rPr lang="ko-KR" altLang="en-US" sz="1250" dirty="0" smtClean="0"/>
              <a:t>가 </a:t>
            </a:r>
            <a:r>
              <a:rPr lang="en-US" altLang="ko-KR" sz="1250" dirty="0" smtClean="0"/>
              <a:t>true</a:t>
            </a:r>
            <a:r>
              <a:rPr lang="ko-KR" altLang="en-US" sz="1250" dirty="0" smtClean="0"/>
              <a:t>일 경우 실행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}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else{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	//</a:t>
            </a:r>
            <a:r>
              <a:rPr lang="ko-KR" altLang="en-US" sz="1250" dirty="0" err="1" smtClean="0"/>
              <a:t>조건식</a:t>
            </a:r>
            <a:r>
              <a:rPr lang="en-US" altLang="ko-KR" sz="1250" dirty="0" smtClean="0"/>
              <a:t>4</a:t>
            </a:r>
            <a:r>
              <a:rPr lang="ko-KR" altLang="en-US" sz="1250" dirty="0" smtClean="0"/>
              <a:t>가 실행이 됐기 때문에 실행</a:t>
            </a:r>
            <a:r>
              <a:rPr lang="en-US" altLang="ko-KR" sz="1250" dirty="0"/>
              <a:t> </a:t>
            </a:r>
            <a:r>
              <a:rPr lang="ko-KR" altLang="en-US" sz="1250" dirty="0" smtClean="0"/>
              <a:t>안됨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smtClean="0"/>
              <a:t>	}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}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3308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51306" y="263464"/>
            <a:ext cx="6631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특정 문자 개수 구하기</a:t>
            </a:r>
            <a:endParaRPr lang="en-US" sz="306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423" y="2114844"/>
            <a:ext cx="5036391" cy="2927629"/>
          </a:xfrm>
          <a:prstGeom prst="rect">
            <a:avLst/>
          </a:prstGeom>
        </p:spPr>
      </p:pic>
      <p:sp>
        <p:nvSpPr>
          <p:cNvPr id="24" name="Text 3"/>
          <p:cNvSpPr/>
          <p:nvPr/>
        </p:nvSpPr>
        <p:spPr>
          <a:xfrm>
            <a:off x="7315200" y="1691149"/>
            <a:ext cx="6074629" cy="4285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s</a:t>
            </a:r>
            <a:r>
              <a:rPr lang="en-US" sz="1250" dirty="0" smtClean="0"/>
              <a:t>tring </a:t>
            </a:r>
            <a:r>
              <a:rPr lang="en-US" sz="1250" dirty="0" err="1" smtClean="0"/>
              <a:t>str</a:t>
            </a:r>
            <a:r>
              <a:rPr lang="en-US" sz="1250" dirty="0" smtClean="0"/>
              <a:t>;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c</a:t>
            </a:r>
            <a:r>
              <a:rPr lang="en-US" sz="1250" dirty="0" smtClean="0"/>
              <a:t>har find = ‘a’;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 smtClean="0"/>
              <a:t>int</a:t>
            </a:r>
            <a:r>
              <a:rPr lang="en-US" sz="1250" dirty="0" smtClean="0"/>
              <a:t> size = </a:t>
            </a:r>
            <a:r>
              <a:rPr lang="en-US" sz="1250" dirty="0" err="1" smtClean="0"/>
              <a:t>str.size</a:t>
            </a:r>
            <a:r>
              <a:rPr lang="en-US" sz="1250" dirty="0" smtClean="0"/>
              <a:t>();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err="1"/>
              <a:t>i</a:t>
            </a:r>
            <a:r>
              <a:rPr lang="en-US" sz="1250" dirty="0" err="1" smtClean="0"/>
              <a:t>nt</a:t>
            </a:r>
            <a:r>
              <a:rPr lang="en-US" sz="1250" dirty="0" smtClean="0"/>
              <a:t> </a:t>
            </a:r>
            <a:r>
              <a:rPr lang="en-US" sz="1250" dirty="0" err="1" smtClean="0"/>
              <a:t>cnt</a:t>
            </a:r>
            <a:r>
              <a:rPr lang="en-US" sz="1250" dirty="0" smtClean="0"/>
              <a:t> = 0;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for(</a:t>
            </a:r>
            <a:r>
              <a:rPr lang="en-US" sz="1250" dirty="0" err="1" smtClean="0"/>
              <a:t>int</a:t>
            </a:r>
            <a:r>
              <a:rPr lang="en-US" sz="1250" dirty="0" smtClean="0"/>
              <a:t> </a:t>
            </a:r>
            <a:r>
              <a:rPr lang="en-US" sz="1250" dirty="0" err="1" smtClean="0"/>
              <a:t>i</a:t>
            </a:r>
            <a:r>
              <a:rPr lang="en-US" sz="1250" dirty="0" smtClean="0"/>
              <a:t> = 0 ; </a:t>
            </a:r>
            <a:r>
              <a:rPr lang="en-US" sz="1250" dirty="0" err="1" smtClean="0"/>
              <a:t>i</a:t>
            </a:r>
            <a:r>
              <a:rPr lang="en-US" sz="1250" dirty="0" smtClean="0"/>
              <a:t> &lt; size ; </a:t>
            </a:r>
            <a:r>
              <a:rPr lang="en-US" sz="1250" dirty="0" err="1" smtClean="0"/>
              <a:t>i</a:t>
            </a:r>
            <a:r>
              <a:rPr lang="en-US" sz="1250" dirty="0" smtClean="0"/>
              <a:t> ++){ // </a:t>
            </a:r>
            <a:r>
              <a:rPr lang="en-US" sz="1250" dirty="0" err="1" smtClean="0"/>
              <a:t>str</a:t>
            </a:r>
            <a:r>
              <a:rPr lang="ko-KR" altLang="en-US" sz="1250" dirty="0" smtClean="0"/>
              <a:t>의 글자 개수까지만 </a:t>
            </a:r>
            <a:r>
              <a:rPr lang="ko-KR" altLang="en-US" sz="1250" dirty="0" err="1" smtClean="0"/>
              <a:t>반복문이</a:t>
            </a:r>
            <a:r>
              <a:rPr lang="ko-KR" altLang="en-US" sz="1250" dirty="0" smtClean="0"/>
              <a:t> </a:t>
            </a:r>
            <a:r>
              <a:rPr lang="ko-KR" altLang="en-US" sz="1250" dirty="0" err="1" smtClean="0"/>
              <a:t>실행이된다</a:t>
            </a:r>
            <a:r>
              <a:rPr lang="en-US" altLang="ko-KR" sz="1250" dirty="0" smtClean="0"/>
              <a:t>.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	if(</a:t>
            </a:r>
            <a:r>
              <a:rPr lang="en-US" sz="1250" dirty="0" err="1" smtClean="0"/>
              <a:t>str</a:t>
            </a:r>
            <a:r>
              <a:rPr lang="en-US" sz="1250" dirty="0" smtClean="0"/>
              <a:t>[</a:t>
            </a:r>
            <a:r>
              <a:rPr lang="en-US" sz="1250" dirty="0" err="1" smtClean="0"/>
              <a:t>i</a:t>
            </a:r>
            <a:r>
              <a:rPr lang="en-US" sz="1250" dirty="0" smtClean="0"/>
              <a:t>] == find) // </a:t>
            </a:r>
            <a:r>
              <a:rPr lang="en-US" sz="1250" dirty="0" err="1" smtClean="0"/>
              <a:t>str</a:t>
            </a:r>
            <a:r>
              <a:rPr lang="ko-KR" altLang="en-US" sz="1250" dirty="0" smtClean="0"/>
              <a:t>문자열 중 </a:t>
            </a:r>
            <a:r>
              <a:rPr lang="en-US" altLang="ko-KR" sz="1250" dirty="0" smtClean="0"/>
              <a:t>‘a’ </a:t>
            </a:r>
            <a:r>
              <a:rPr lang="ko-KR" altLang="en-US" sz="1250" dirty="0" smtClean="0"/>
              <a:t>글자가 있으면 </a:t>
            </a:r>
            <a:r>
              <a:rPr lang="en-US" altLang="ko-KR" sz="1250" dirty="0" err="1" smtClean="0"/>
              <a:t>cnt</a:t>
            </a:r>
            <a:r>
              <a:rPr lang="ko-KR" altLang="en-US" sz="1250" dirty="0" smtClean="0"/>
              <a:t>값이 </a:t>
            </a:r>
            <a:r>
              <a:rPr lang="en-US" altLang="ko-KR" sz="1250" dirty="0" smtClean="0"/>
              <a:t>1</a:t>
            </a:r>
            <a:r>
              <a:rPr lang="ko-KR" altLang="en-US" sz="1250" dirty="0" smtClean="0"/>
              <a:t>씩 증가</a:t>
            </a:r>
            <a:endParaRPr lang="en-US" sz="12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/>
              <a:t>	</a:t>
            </a:r>
            <a:r>
              <a:rPr lang="en-US" sz="1250" dirty="0" err="1" smtClean="0"/>
              <a:t>cnt</a:t>
            </a:r>
            <a:r>
              <a:rPr lang="en-US" sz="1250" dirty="0" smtClean="0"/>
              <a:t>++;</a:t>
            </a:r>
            <a:endParaRPr lang="en-US" sz="1250" dirty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250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4812</TotalTime>
  <Words>4097</Words>
  <Application>Microsoft Office PowerPoint</Application>
  <PresentationFormat>사용자 지정</PresentationFormat>
  <Paragraphs>653</Paragraphs>
  <Slides>66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5" baseType="lpstr">
      <vt:lpstr>Alexandria</vt:lpstr>
      <vt:lpstr>Eudoxus Sans</vt:lpstr>
      <vt:lpstr>p22-mackinac-pro</vt:lpstr>
      <vt:lpstr>PT Sans</vt:lpstr>
      <vt:lpstr>Sora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176</cp:revision>
  <dcterms:created xsi:type="dcterms:W3CDTF">2024-05-20T05:07:15Z</dcterms:created>
  <dcterms:modified xsi:type="dcterms:W3CDTF">2024-06-11T08:24:08Z</dcterms:modified>
</cp:coreProperties>
</file>